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432" r:id="rId2"/>
    <p:sldId id="332" r:id="rId3"/>
    <p:sldId id="265" r:id="rId4"/>
    <p:sldId id="260" r:id="rId5"/>
    <p:sldId id="261" r:id="rId6"/>
    <p:sldId id="825" r:id="rId7"/>
    <p:sldId id="884" r:id="rId8"/>
    <p:sldId id="334" r:id="rId9"/>
    <p:sldId id="417" r:id="rId10"/>
    <p:sldId id="430" r:id="rId11"/>
    <p:sldId id="431" r:id="rId12"/>
    <p:sldId id="719" r:id="rId13"/>
    <p:sldId id="730" r:id="rId14"/>
    <p:sldId id="887" r:id="rId15"/>
    <p:sldId id="936" r:id="rId16"/>
    <p:sldId id="937" r:id="rId17"/>
    <p:sldId id="938" r:id="rId18"/>
    <p:sldId id="939" r:id="rId19"/>
    <p:sldId id="940" r:id="rId20"/>
    <p:sldId id="941" r:id="rId21"/>
    <p:sldId id="952" r:id="rId22"/>
    <p:sldId id="953" r:id="rId23"/>
    <p:sldId id="954" r:id="rId24"/>
    <p:sldId id="955" r:id="rId25"/>
    <p:sldId id="956" r:id="rId26"/>
    <p:sldId id="957" r:id="rId27"/>
    <p:sldId id="942" r:id="rId28"/>
    <p:sldId id="943" r:id="rId29"/>
    <p:sldId id="838" r:id="rId30"/>
    <p:sldId id="944" r:id="rId31"/>
    <p:sldId id="945" r:id="rId32"/>
    <p:sldId id="946" r:id="rId33"/>
    <p:sldId id="947" r:id="rId34"/>
    <p:sldId id="948" r:id="rId35"/>
    <p:sldId id="949" r:id="rId36"/>
    <p:sldId id="950" r:id="rId37"/>
    <p:sldId id="951" r:id="rId38"/>
    <p:sldId id="958" r:id="rId39"/>
    <p:sldId id="959" r:id="rId40"/>
    <p:sldId id="960" r:id="rId41"/>
    <p:sldId id="961" r:id="rId42"/>
    <p:sldId id="962" r:id="rId43"/>
    <p:sldId id="964" r:id="rId44"/>
    <p:sldId id="963" r:id="rId45"/>
    <p:sldId id="965" r:id="rId46"/>
    <p:sldId id="966" r:id="rId47"/>
    <p:sldId id="967" r:id="rId48"/>
    <p:sldId id="968" r:id="rId49"/>
    <p:sldId id="969" r:id="rId50"/>
    <p:sldId id="970" r:id="rId51"/>
    <p:sldId id="971" r:id="rId52"/>
    <p:sldId id="972" r:id="rId53"/>
    <p:sldId id="973" r:id="rId54"/>
    <p:sldId id="974" r:id="rId55"/>
    <p:sldId id="975" r:id="rId56"/>
    <p:sldId id="976" r:id="rId57"/>
    <p:sldId id="977" r:id="rId58"/>
    <p:sldId id="978" r:id="rId59"/>
    <p:sldId id="979" r:id="rId60"/>
    <p:sldId id="980" r:id="rId61"/>
    <p:sldId id="981" r:id="rId62"/>
    <p:sldId id="982" r:id="rId63"/>
    <p:sldId id="983" r:id="rId64"/>
    <p:sldId id="984" r:id="rId65"/>
    <p:sldId id="985" r:id="rId66"/>
    <p:sldId id="986" r:id="rId67"/>
    <p:sldId id="987" r:id="rId68"/>
    <p:sldId id="795" r:id="rId69"/>
    <p:sldId id="925" r:id="rId70"/>
    <p:sldId id="988" r:id="rId71"/>
    <p:sldId id="707" r:id="rId72"/>
    <p:sldId id="989" r:id="rId73"/>
    <p:sldId id="935" r:id="rId74"/>
  </p:sldIdLst>
  <p:sldSz cx="6858000" cy="9906000" type="A4"/>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2838BEF-8BB2-4498-84A7-C5851F593DF1}" styleName="Estilo Médio 4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A488322-F2BA-4B5B-9748-0D474271808F}" styleName="Estilo Médio 3 - Ênfas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5503" autoAdjust="0"/>
  </p:normalViewPr>
  <p:slideViewPr>
    <p:cSldViewPr>
      <p:cViewPr varScale="1">
        <p:scale>
          <a:sx n="71" d="100"/>
          <a:sy n="71" d="100"/>
        </p:scale>
        <p:origin x="254" y="82"/>
      </p:cViewPr>
      <p:guideLst>
        <p:guide orient="horz" pos="312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Símbolos utilizados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Neste conteúdo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7F0454C2-75CD-474A-B764-83893524863F}" type="presOf" srcId="{1BBA2A66-B48B-47F8-AC9A-FEDAC4AB3E0A}" destId="{3C0ED75A-A021-4542-B6B5-5DFD76A6914B}" srcOrd="0" destOrd="0" presId="urn:microsoft.com/office/officeart/2005/8/layout/vList2"/>
    <dgm:cxn modelId="{A30BCD57-1882-4725-890E-F77039297474}"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D006E179-9777-4B81-9D89-5ECD46BEF44F}" type="presOf" srcId="{5C25F760-6E7D-4397-8CC9-960701F6FE08}" destId="{4931F37B-104A-4A59-90FE-C5DA76E085D6}" srcOrd="0" destOrd="0" presId="urn:microsoft.com/office/officeart/2005/8/layout/vList2"/>
    <dgm:cxn modelId="{7271373D-0DC5-4C23-ABF9-8DE241102101}" type="presParOf" srcId="{3C0ED75A-A021-4542-B6B5-5DFD76A6914B}" destId="{EB347714-FF18-405B-AE05-B4F9A4050DCA}" srcOrd="0" destOrd="0" presId="urn:microsoft.com/office/officeart/2005/8/layout/vList2"/>
    <dgm:cxn modelId="{4D3CC6A2-BF30-47A4-9F5A-71E16CB9332D}"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Referências Bibliográficas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B4D4BCB3-B1C6-43E4-A6F5-99825AA51DAA}" type="presOf" srcId="{5C25F760-6E7D-4397-8CC9-960701F6FE08}" destId="{4931F37B-104A-4A59-90FE-C5DA76E085D6}" srcOrd="0" destOrd="0" presId="urn:microsoft.com/office/officeart/2005/8/layout/vList2"/>
    <dgm:cxn modelId="{404801BD-0228-4CEE-AD68-B25CA8CB2425}" type="presOf" srcId="{E8410AD7-19DE-4F08-BB13-EA41E12790CF}" destId="{EB347714-FF18-405B-AE05-B4F9A4050DCA}" srcOrd="0" destOrd="0" presId="urn:microsoft.com/office/officeart/2005/8/layout/vList2"/>
    <dgm:cxn modelId="{BB13FDB0-320F-40D0-B15D-2C4525DDE541}" type="presOf" srcId="{1BBA2A66-B48B-47F8-AC9A-FEDAC4AB3E0A}" destId="{3C0ED75A-A021-4542-B6B5-5DFD76A6914B}" srcOrd="0" destOrd="0" presId="urn:microsoft.com/office/officeart/2005/8/layout/vList2"/>
    <dgm:cxn modelId="{B24FBB25-E198-432D-B461-1F4F90E8A57C}" type="presParOf" srcId="{3C0ED75A-A021-4542-B6B5-5DFD76A6914B}" destId="{EB347714-FF18-405B-AE05-B4F9A4050DCA}" srcOrd="0" destOrd="0" presId="urn:microsoft.com/office/officeart/2005/8/layout/vList2"/>
    <dgm:cxn modelId="{C66FEE1F-FF59-438B-9C22-819893110204}"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9360B3D6-9984-49C3-80FA-A93FB8C5B52A}" type="presOf" srcId="{E8410AD7-19DE-4F08-BB13-EA41E12790CF}" destId="{EB347714-FF18-405B-AE05-B4F9A4050DCA}" srcOrd="0" destOrd="0" presId="urn:microsoft.com/office/officeart/2005/8/layout/vList2"/>
    <dgm:cxn modelId="{A302D611-A05F-4AB9-977A-C53FF18C8868}" type="presOf" srcId="{1BBA2A66-B48B-47F8-AC9A-FEDAC4AB3E0A}" destId="{3C0ED75A-A021-4542-B6B5-5DFD76A6914B}" srcOrd="0" destOrd="0" presId="urn:microsoft.com/office/officeart/2005/8/layout/vList2"/>
    <dgm:cxn modelId="{7E620863-F719-4652-B595-5FF64C30F6D2}" type="presOf" srcId="{5C25F760-6E7D-4397-8CC9-960701F6FE08}" destId="{4931F37B-104A-4A59-90FE-C5DA76E085D6}" srcOrd="0" destOrd="0" presId="urn:microsoft.com/office/officeart/2005/8/layout/vList2"/>
    <dgm:cxn modelId="{F94831B5-F150-4150-BC2D-ADB6C550C845}" type="presParOf" srcId="{3C0ED75A-A021-4542-B6B5-5DFD76A6914B}" destId="{EB347714-FF18-405B-AE05-B4F9A4050DCA}" srcOrd="0" destOrd="0" presId="urn:microsoft.com/office/officeart/2005/8/layout/vList2"/>
    <dgm:cxn modelId="{A0C706D8-6268-413F-BF37-B095012C0A6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FC963C2A-C650-4829-83C8-3FA9CB16C1DB}"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00B3EA05-B65E-49AF-8D3C-D2CE777F58C1}" type="presOf" srcId="{E8410AD7-19DE-4F08-BB13-EA41E12790CF}" destId="{EB347714-FF18-405B-AE05-B4F9A4050DCA}" srcOrd="0" destOrd="0" presId="urn:microsoft.com/office/officeart/2005/8/layout/vList2"/>
    <dgm:cxn modelId="{5F7458D7-A990-4CD9-B6BF-7007B3EF2308}" type="presOf" srcId="{1BBA2A66-B48B-47F8-AC9A-FEDAC4AB3E0A}" destId="{3C0ED75A-A021-4542-B6B5-5DFD76A6914B}" srcOrd="0" destOrd="0" presId="urn:microsoft.com/office/officeart/2005/8/layout/vList2"/>
    <dgm:cxn modelId="{1DAC0079-DFA6-4A30-AA6B-AD690A4FE9C1}" type="presParOf" srcId="{3C0ED75A-A021-4542-B6B5-5DFD76A6914B}" destId="{EB347714-FF18-405B-AE05-B4F9A4050DCA}" srcOrd="0" destOrd="0" presId="urn:microsoft.com/office/officeart/2005/8/layout/vList2"/>
    <dgm:cxn modelId="{43C07097-0BE9-4380-B9A6-9B5073F4C1C3}"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26407"/>
          <a:ext cx="3076127"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pt-BR" sz="1800" kern="1200" dirty="0" smtClean="0"/>
            <a:t>Construção do conhecimento</a:t>
          </a:r>
          <a:endParaRPr lang="pt-BR" sz="1800" kern="1200" dirty="0"/>
        </a:p>
      </dsp:txBody>
      <dsp:txXfrm>
        <a:off x="21075" y="47482"/>
        <a:ext cx="3033977" cy="389580"/>
      </dsp:txXfrm>
    </dsp:sp>
    <dsp:sp modelId="{4931F37B-104A-4A59-90FE-C5DA76E085D6}">
      <dsp:nvSpPr>
        <dsp:cNvPr id="0" name=""/>
        <dsp:cNvSpPr/>
      </dsp:nvSpPr>
      <dsp:spPr>
        <a:xfrm>
          <a:off x="0" y="458137"/>
          <a:ext cx="3076127"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dirty="0" smtClean="0"/>
            <a:t>Introdução</a:t>
          </a:r>
          <a:endParaRPr lang="pt-BR" sz="1400" kern="1200" dirty="0"/>
        </a:p>
      </dsp:txBody>
      <dsp:txXfrm>
        <a:off x="0" y="458137"/>
        <a:ext cx="3076127" cy="2980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A70C2-435F-480A-9E8A-718A05BABD61}" type="datetimeFigureOut">
              <a:rPr lang="pt-BR" smtClean="0"/>
              <a:t>08/04/2021</a:t>
            </a:fld>
            <a:endParaRPr lang="pt-BR"/>
          </a:p>
        </p:txBody>
      </p:sp>
      <p:sp>
        <p:nvSpPr>
          <p:cNvPr id="4" name="Espaço Reservado para Imagem de Slide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E0FC5E-261C-4E4F-917B-883B78CDF334}" type="slidenum">
              <a:rPr lang="pt-BR" smtClean="0"/>
              <a:t>‹nº›</a:t>
            </a:fld>
            <a:endParaRPr lang="pt-BR"/>
          </a:p>
        </p:txBody>
      </p:sp>
    </p:spTree>
    <p:extLst>
      <p:ext uri="{BB962C8B-B14F-4D97-AF65-F5344CB8AC3E}">
        <p14:creationId xmlns:p14="http://schemas.microsoft.com/office/powerpoint/2010/main" val="2885865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1</a:t>
            </a:fld>
            <a:endParaRPr lang="pt-BR"/>
          </a:p>
        </p:txBody>
      </p:sp>
    </p:spTree>
    <p:extLst>
      <p:ext uri="{BB962C8B-B14F-4D97-AF65-F5344CB8AC3E}">
        <p14:creationId xmlns:p14="http://schemas.microsoft.com/office/powerpoint/2010/main" val="170514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73</a:t>
            </a:fld>
            <a:endParaRPr lang="pt-BR"/>
          </a:p>
        </p:txBody>
      </p:sp>
    </p:spTree>
    <p:extLst>
      <p:ext uri="{BB962C8B-B14F-4D97-AF65-F5344CB8AC3E}">
        <p14:creationId xmlns:p14="http://schemas.microsoft.com/office/powerpoint/2010/main" val="933809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14350" y="3077284"/>
            <a:ext cx="5829300" cy="2123369"/>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08/04/2021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08/04/2021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4972050" y="396703"/>
            <a:ext cx="1543050" cy="8452203"/>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342900" y="396703"/>
            <a:ext cx="4514850" cy="8452203"/>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08/04/2021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08/04/2021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541735" y="6365524"/>
            <a:ext cx="5829300" cy="1967442"/>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41735" y="4198588"/>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08/04/2021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34290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348615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08/04/2021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1"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342901"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3483770" y="2217385"/>
            <a:ext cx="3031332"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3483770" y="3141486"/>
            <a:ext cx="3031332"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2E700DB3-DBF0-4086-B675-117E7A9610B8}" type="datetimeFigureOut">
              <a:rPr lang="pt-BR" smtClean="0"/>
              <a:pPr/>
              <a:t>08/04/2021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2E700DB3-DBF0-4086-B675-117E7A9610B8}" type="datetimeFigureOut">
              <a:rPr lang="pt-BR" smtClean="0"/>
              <a:pPr/>
              <a:t>08/04/2021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2E700DB3-DBF0-4086-B675-117E7A9610B8}" type="datetimeFigureOut">
              <a:rPr lang="pt-BR" smtClean="0"/>
              <a:pPr/>
              <a:t>08/04/2021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342901" y="394405"/>
            <a:ext cx="2256235" cy="1678517"/>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2681288" y="394409"/>
            <a:ext cx="3833812"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342901" y="2072924"/>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08/04/2021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344216" y="6934200"/>
            <a:ext cx="4114800" cy="818622"/>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08/04/2021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342900" y="9181398"/>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2E700DB3-DBF0-4086-B675-117E7A9610B8}" type="datetimeFigureOut">
              <a:rPr lang="pt-BR" smtClean="0"/>
              <a:pPr/>
              <a:t>08/04/2021</a:t>
            </a:fld>
            <a:endParaRPr lang="pt-BR"/>
          </a:p>
        </p:txBody>
      </p:sp>
      <p:sp>
        <p:nvSpPr>
          <p:cNvPr id="5" name="Espaço Reservado para Rodapé 4"/>
          <p:cNvSpPr>
            <a:spLocks noGrp="1"/>
          </p:cNvSpPr>
          <p:nvPr>
            <p:ph type="ftr" sz="quarter" idx="3"/>
          </p:nvPr>
        </p:nvSpPr>
        <p:spPr>
          <a:xfrm>
            <a:off x="2343150" y="9181398"/>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4914900" y="9181398"/>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2119D8CF-8DEC-4D9F-84EE-ADF04DFF3391}"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2.jpeg"/><Relationship Id="rId7" Type="http://schemas.openxmlformats.org/officeDocument/2006/relationships/diagramData" Target="../diagrams/data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11" Type="http://schemas.microsoft.com/office/2007/relationships/diagramDrawing" Target="../diagrams/drawing3.xml"/><Relationship Id="rId5" Type="http://schemas.openxmlformats.org/officeDocument/2006/relationships/hyperlink" Target="https://www.youtube.com/watch?v=BoMmj_Xt-pk" TargetMode="External"/><Relationship Id="rId10" Type="http://schemas.openxmlformats.org/officeDocument/2006/relationships/diagramColors" Target="../diagrams/colors3.xml"/><Relationship Id="rId4" Type="http://schemas.openxmlformats.org/officeDocument/2006/relationships/image" Target="../media/image11.png"/><Relationship Id="rId9"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jpeg"/><Relationship Id="rId7" Type="http://schemas.openxmlformats.org/officeDocument/2006/relationships/diagramLayout" Target="../diagrams/layout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Data" Target="../diagrams/data4.xml"/><Relationship Id="rId5" Type="http://schemas.openxmlformats.org/officeDocument/2006/relationships/image" Target="../media/image23.png"/><Relationship Id="rId10" Type="http://schemas.microsoft.com/office/2007/relationships/diagramDrawing" Target="../diagrams/drawing4.xml"/><Relationship Id="rId4" Type="http://schemas.openxmlformats.org/officeDocument/2006/relationships/image" Target="../media/image13.png"/><Relationship Id="rId9" Type="http://schemas.openxmlformats.org/officeDocument/2006/relationships/diagramColors" Target="../diagrams/colors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19.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 Id="rId9" Type="http://schemas.openxmlformats.org/officeDocument/2006/relationships/image" Target="../media/image35.png"/></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0.png"/><Relationship Id="rId3" Type="http://schemas.openxmlformats.org/officeDocument/2006/relationships/hyperlink" Target="http://www.youtube.com/c/JMarySystems/playlists?view_as=subscriber" TargetMode="External"/><Relationship Id="rId7" Type="http://schemas.openxmlformats.org/officeDocument/2006/relationships/image" Target="../media/image4.png"/><Relationship Id="rId12" Type="http://schemas.openxmlformats.org/officeDocument/2006/relationships/hyperlink" Target="mailto:jmarysystems@mail.com"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hyperlink" Target="http://www.jmarysystems.com.br/" TargetMode="External"/><Relationship Id="rId5" Type="http://schemas.openxmlformats.org/officeDocument/2006/relationships/hyperlink" Target="https://github.com/jmarysystems?tab=repositories" TargetMode="External"/><Relationship Id="rId10" Type="http://schemas.openxmlformats.org/officeDocument/2006/relationships/hyperlink" Target="http://www.jmarysystems.com.br/Perguntas_e_Respostas/Perguntas_e_Respostas.html" TargetMode="External"/><Relationship Id="rId4" Type="http://schemas.openxmlformats.org/officeDocument/2006/relationships/hyperlink" Target="http://www.jmarysystems.com.br/Leitura_e_Aprendizagem/Leitura_e_Aprendizagem.html" TargetMode="External"/><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8.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0.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4.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69.xml.rels><?xml version="1.0" encoding="UTF-8" standalone="yes"?>
<Relationships xmlns="http://schemas.openxmlformats.org/package/2006/relationships"><Relationship Id="rId8" Type="http://schemas.openxmlformats.org/officeDocument/2006/relationships/hyperlink" Target="https://endeavor.org.br/estrategia-e-gestao/benchmarking/" TargetMode="External"/><Relationship Id="rId3" Type="http://schemas.openxmlformats.org/officeDocument/2006/relationships/image" Target="../media/image3.png"/><Relationship Id="rId7" Type="http://schemas.openxmlformats.org/officeDocument/2006/relationships/hyperlink" Target="https://endeavor.org.br/estrategia-e-gestao/5s/?gclid=Cj0KCQiA2L7jBRCBARIsAPeAsaN5z-0mJHANoBaEhyZF52KYUPkay5F1gPdm0sfSxYktI7WK5w3fTRQaAvu_EALw_wcB" TargetMode="External"/><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hyperlink" Target="https://exame.abril.com.br/carreira/qual-e-a-diferenca-entre-hard-skills-e-soft-skills/" TargetMode="External"/><Relationship Id="rId5" Type="http://schemas.openxmlformats.org/officeDocument/2006/relationships/hyperlink" Target="https://youtu.be/uuXkLjYS-KY" TargetMode="External"/><Relationship Id="rId10" Type="http://schemas.openxmlformats.org/officeDocument/2006/relationships/image" Target="../media/image21.png"/><Relationship Id="rId4" Type="http://schemas.openxmlformats.org/officeDocument/2006/relationships/image" Target="../media/image2.jpe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hyperlink" Target="http://www.sebrae.com.br/sites/PortalSebrae/artigos/use-a-matriz-fofa-para-corrigir-deficiencias-e-melhorar-a-empresa,9cd2798be83ea410VgnVCM2000003c74010aRCRD" TargetMode="External"/><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hyperlink" Target="http://www.sebrae.com.br/sites/PortalSebrae/bis/ciclo-pdca-ajuda-a-melhorar-o-desempenho-dos-negocios,ed8a834b4cc37410VgnVCM2000003c74010aRCRD" TargetMode="External"/><Relationship Id="rId5" Type="http://schemas.openxmlformats.org/officeDocument/2006/relationships/hyperlink" Target="http://www.aulete.com.br/projeto" TargetMode="External"/><Relationship Id="rId4" Type="http://schemas.openxmlformats.org/officeDocument/2006/relationships/image" Target="../media/image2.jpeg"/><Relationship Id="rId9" Type="http://schemas.openxmlformats.org/officeDocument/2006/relationships/image" Target="../media/image21.png"/></Relationships>
</file>

<file path=ppt/slides/_rels/slide7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jpeg"/><Relationship Id="rId7"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24.png"/><Relationship Id="rId4" Type="http://schemas.openxmlformats.org/officeDocument/2006/relationships/image" Target="../media/image19.png"/></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24.png"/><Relationship Id="rId4" Type="http://schemas.openxmlformats.org/officeDocument/2006/relationships/image" Target="../media/image19.png"/></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2.jpeg"/><Relationship Id="rId21" Type="http://schemas.openxmlformats.org/officeDocument/2006/relationships/image" Target="../media/image23.png"/><Relationship Id="rId7" Type="http://schemas.openxmlformats.org/officeDocument/2006/relationships/diagramColors" Target="../diagrams/colors1.xml"/><Relationship Id="rId12" Type="http://schemas.openxmlformats.org/officeDocument/2006/relationships/image" Target="../media/image14.jpeg"/><Relationship Id="rId17" Type="http://schemas.openxmlformats.org/officeDocument/2006/relationships/image" Target="../media/image19.png"/><Relationship Id="rId2" Type="http://schemas.openxmlformats.org/officeDocument/2006/relationships/image" Target="../media/image3.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13.png"/><Relationship Id="rId5" Type="http://schemas.openxmlformats.org/officeDocument/2006/relationships/diagramLayout" Target="../diagrams/layout1.xml"/><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diagramData" Target="../diagrams/data1.xml"/><Relationship Id="rId9" Type="http://schemas.openxmlformats.org/officeDocument/2006/relationships/image" Target="../media/image11.png"/><Relationship Id="rId14" Type="http://schemas.openxmlformats.org/officeDocument/2006/relationships/image" Target="../media/image16.jpeg"/><Relationship Id="rId22"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5.png"/><Relationship Id="rId4" Type="http://schemas.openxmlformats.org/officeDocument/2006/relationships/diagramData" Target="../diagrams/data2.xml"/><Relationship Id="rId9"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Estrutura do Gerenciamento de Projetos - Diego Macêd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076" y="1335063"/>
            <a:ext cx="6065268" cy="57236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Resultado de imagem para java"/>
          <p:cNvPicPr>
            <a:picLocks noChangeAspect="1" noChangeArrowheads="1"/>
          </p:cNvPicPr>
          <p:nvPr/>
        </p:nvPicPr>
        <p:blipFill>
          <a:blip r:embed="rId4"/>
          <a:srcRect/>
          <a:stretch>
            <a:fillRect/>
          </a:stretch>
        </p:blipFill>
        <p:spPr bwMode="auto">
          <a:xfrm>
            <a:off x="4725144" y="7203488"/>
            <a:ext cx="1643074" cy="2286016"/>
          </a:xfrm>
          <a:prstGeom prst="rect">
            <a:avLst/>
          </a:prstGeom>
          <a:noFill/>
        </p:spPr>
      </p:pic>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Cruz 2"/>
          <p:cNvSpPr/>
          <p:nvPr/>
        </p:nvSpPr>
        <p:spPr>
          <a:xfrm>
            <a:off x="4378214"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0" name="Cruz 1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3283136" y="7203488"/>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3" name="Retângulo 12"/>
          <p:cNvSpPr/>
          <p:nvPr/>
        </p:nvSpPr>
        <p:spPr>
          <a:xfrm>
            <a:off x="4789317" y="7203488"/>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5" name="Retângulo 1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6" name="Retângulo 1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
        <p:nvSpPr>
          <p:cNvPr id="30" name="Retângulo 29"/>
          <p:cNvSpPr/>
          <p:nvPr/>
        </p:nvSpPr>
        <p:spPr>
          <a:xfrm>
            <a:off x="5029161" y="1121924"/>
            <a:ext cx="1720368" cy="492443"/>
          </a:xfrm>
          <a:prstGeom prst="rect">
            <a:avLst/>
          </a:prstGeom>
        </p:spPr>
        <p:txBody>
          <a:bodyPr wrap="square">
            <a:spAutoFit/>
          </a:bodyPr>
          <a:lstStyle/>
          <a:p>
            <a:r>
              <a:rPr lang="pt-BR" sz="1300" dirty="0" smtClean="0"/>
              <a:t>Baixe este projeto </a:t>
            </a:r>
          </a:p>
          <a:p>
            <a:r>
              <a:rPr lang="pt-BR" sz="1300" dirty="0" smtClean="0"/>
              <a:t>em Java no Github.</a:t>
            </a:r>
            <a:endParaRPr lang="pt-BR" sz="1300" dirty="0"/>
          </a:p>
        </p:txBody>
      </p:sp>
      <p:pic>
        <p:nvPicPr>
          <p:cNvPr id="29" name="Picture 2" descr="GitHub lança aplicativo oficial para Android e permite acesso antecipado -  TudoCelular.com"/>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991" t="5073" r="28638" b="3599"/>
          <a:stretch/>
        </p:blipFill>
        <p:spPr bwMode="auto">
          <a:xfrm>
            <a:off x="4795432" y="1208060"/>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32" name="Retângulo 31"/>
          <p:cNvSpPr/>
          <p:nvPr/>
        </p:nvSpPr>
        <p:spPr>
          <a:xfrm>
            <a:off x="751648" y="7113240"/>
            <a:ext cx="785536" cy="369332"/>
          </a:xfrm>
          <a:prstGeom prst="rect">
            <a:avLst/>
          </a:prstGeom>
        </p:spPr>
        <p:txBody>
          <a:bodyPr wrap="none">
            <a:spAutoFit/>
          </a:bodyPr>
          <a:lstStyle/>
          <a:p>
            <a:r>
              <a:rPr lang="pt-BR" b="1" dirty="0" smtClean="0"/>
              <a:t>PARTE</a:t>
            </a:r>
            <a:endParaRPr lang="pt-BR" dirty="0"/>
          </a:p>
        </p:txBody>
      </p:sp>
      <p:sp>
        <p:nvSpPr>
          <p:cNvPr id="31" name="Retângulo 30"/>
          <p:cNvSpPr/>
          <p:nvPr/>
        </p:nvSpPr>
        <p:spPr>
          <a:xfrm>
            <a:off x="555081" y="6758626"/>
            <a:ext cx="1091389" cy="2646878"/>
          </a:xfrm>
          <a:prstGeom prst="rect">
            <a:avLst/>
          </a:prstGeom>
        </p:spPr>
        <p:txBody>
          <a:bodyPr wrap="square">
            <a:spAutoFit/>
          </a:bodyPr>
          <a:lstStyle/>
          <a:p>
            <a:r>
              <a:rPr lang="pt-BR" sz="16600" b="1" dirty="0" smtClean="0"/>
              <a:t>1</a:t>
            </a:r>
            <a:endParaRPr lang="pt-BR" sz="9600" dirty="0"/>
          </a:p>
        </p:txBody>
      </p:sp>
    </p:spTree>
    <p:extLst>
      <p:ext uri="{BB962C8B-B14F-4D97-AF65-F5344CB8AC3E}">
        <p14:creationId xmlns:p14="http://schemas.microsoft.com/office/powerpoint/2010/main" val="4105603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pSp>
        <p:nvGrpSpPr>
          <p:cNvPr id="2" name="Grupo 1"/>
          <p:cNvGrpSpPr/>
          <p:nvPr/>
        </p:nvGrpSpPr>
        <p:grpSpPr>
          <a:xfrm>
            <a:off x="377263" y="1784648"/>
            <a:ext cx="6083295" cy="548692"/>
            <a:chOff x="348267" y="1928692"/>
            <a:chExt cx="6063113" cy="548692"/>
          </a:xfrm>
        </p:grpSpPr>
        <p:sp>
          <p:nvSpPr>
            <p:cNvPr id="14" name="Retângulo de cantos arredondados 13"/>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4"/>
            <a:stretch>
              <a:fillRect/>
            </a:stretch>
          </p:blipFill>
          <p:spPr>
            <a:xfrm>
              <a:off x="425771" y="1977444"/>
              <a:ext cx="482949" cy="446489"/>
            </a:xfrm>
            <a:prstGeom prst="rect">
              <a:avLst/>
            </a:prstGeom>
          </p:spPr>
        </p:pic>
      </p:grpSp>
      <p:sp>
        <p:nvSpPr>
          <p:cNvPr id="21" name="Retângulo de cantos arredondados 20"/>
          <p:cNvSpPr/>
          <p:nvPr/>
        </p:nvSpPr>
        <p:spPr>
          <a:xfrm>
            <a:off x="384070" y="2336145"/>
            <a:ext cx="6063113" cy="1536736"/>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Vamos começar a </a:t>
            </a:r>
            <a:r>
              <a:rPr lang="pt-BR" sz="1400" dirty="0" smtClean="0"/>
              <a:t>construção do conhecimento </a:t>
            </a:r>
            <a:r>
              <a:rPr lang="pt-BR" sz="1400" dirty="0"/>
              <a:t>neste oceano de letras, sílabas, palavras, frases e versos que bem estruturados produzem e </a:t>
            </a:r>
            <a:r>
              <a:rPr lang="pt-BR" sz="1400" dirty="0" smtClean="0"/>
              <a:t>transmitem </a:t>
            </a:r>
            <a:r>
              <a:rPr lang="pt-BR" sz="1400" dirty="0"/>
              <a:t>conhecimento.</a:t>
            </a:r>
          </a:p>
          <a:p>
            <a:pPr algn="just"/>
            <a:endParaRPr lang="pt-BR" sz="1400" dirty="0"/>
          </a:p>
          <a:p>
            <a:pPr algn="just"/>
            <a:r>
              <a:rPr lang="pt-BR" sz="1400" dirty="0"/>
              <a:t>Para aprender, uma boa leitura ou várias até fixar o que foi lido é o primeiro passo no mundo do conhecimento. O segundo passo é a resolução dos exercícios escritos à mão e no mesmo dia estudado.</a:t>
            </a:r>
          </a:p>
        </p:txBody>
      </p:sp>
      <p:sp>
        <p:nvSpPr>
          <p:cNvPr id="29" name="Retângulo de cantos arredondados 28"/>
          <p:cNvSpPr/>
          <p:nvPr/>
        </p:nvSpPr>
        <p:spPr>
          <a:xfrm>
            <a:off x="377263" y="4576794"/>
            <a:ext cx="6063113" cy="498471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r>
              <a:rPr lang="pt-BR" sz="1400" dirty="0" smtClean="0"/>
              <a:t>Nesta disciplina ou qualquer outra, você precisa absorver o que estuda.</a:t>
            </a:r>
          </a:p>
          <a:p>
            <a:pPr algn="just"/>
            <a:endParaRPr lang="pt-BR" sz="1400" dirty="0"/>
          </a:p>
          <a:p>
            <a:pPr algn="just"/>
            <a:r>
              <a:rPr lang="pt-BR" sz="1400" dirty="0"/>
              <a:t>Por isso após você estudar </a:t>
            </a:r>
            <a:r>
              <a:rPr lang="pt-BR" sz="1400" dirty="0" smtClean="0"/>
              <a:t>todo ou parte do </a:t>
            </a:r>
            <a:r>
              <a:rPr lang="pt-BR" sz="1400" dirty="0"/>
              <a:t>conteúdo desta disciplina, resolva os </a:t>
            </a:r>
            <a:r>
              <a:rPr lang="pt-BR" sz="1400" dirty="0" smtClean="0"/>
              <a:t>exercícios ou crie alguns você mesmo com suas anotações.</a:t>
            </a:r>
            <a:endParaRPr lang="pt-BR" sz="1400" dirty="0"/>
          </a:p>
          <a:p>
            <a:pPr algn="just"/>
            <a:endParaRPr lang="pt-BR" sz="1400" dirty="0"/>
          </a:p>
          <a:p>
            <a:pPr algn="just"/>
            <a:r>
              <a:rPr lang="pt-BR" sz="1400" dirty="0" smtClean="0"/>
              <a:t>Lembrando que o estudo é feito após assistir a aula, assistir a aula não é estudar.</a:t>
            </a:r>
          </a:p>
          <a:p>
            <a:pPr algn="just"/>
            <a:endParaRPr lang="pt-BR" sz="1400" dirty="0"/>
          </a:p>
          <a:p>
            <a:pPr algn="just"/>
            <a:r>
              <a:rPr lang="pt-BR" sz="1400" dirty="0" smtClean="0"/>
              <a:t>Todo conteúdo após estudado é necessário ser feito a resolução dos exercícios para poder fixar o conhecimento.</a:t>
            </a:r>
          </a:p>
          <a:p>
            <a:pPr algn="just"/>
            <a:endParaRPr lang="pt-BR" sz="1400" dirty="0"/>
          </a:p>
          <a:p>
            <a:pPr algn="just"/>
            <a:r>
              <a:rPr lang="pt-BR" sz="1400" dirty="0" smtClean="0"/>
              <a:t>No entanto os exercícios tem de serem escritos e resolvidos no caderno à mão, após o estudo do conteúdo e no mesmo dia.</a:t>
            </a:r>
          </a:p>
          <a:p>
            <a:pPr algn="just"/>
            <a:endParaRPr lang="pt-BR" sz="1400" dirty="0"/>
          </a:p>
          <a:p>
            <a:pPr algn="just"/>
            <a:r>
              <a:rPr lang="pt-BR" sz="1400" dirty="0" smtClean="0"/>
              <a:t>Caso se interesse mais sobre estas táticas condicionadas a nós seres humanos criadas, desenvolvidas e aperfeiçoadas durante décadas, assista a palestra do gênio e super.:</a:t>
            </a:r>
          </a:p>
          <a:p>
            <a:pPr algn="just"/>
            <a:endParaRPr lang="pt-BR" sz="1400" dirty="0" smtClean="0"/>
          </a:p>
          <a:p>
            <a:pPr algn="just"/>
            <a:r>
              <a:rPr lang="pt-BR" sz="1400" b="1" dirty="0"/>
              <a:t>Prof Pierluigi Piazzi </a:t>
            </a:r>
            <a:endParaRPr lang="pt-BR" sz="1400" b="1" dirty="0" smtClean="0"/>
          </a:p>
          <a:p>
            <a:pPr algn="just"/>
            <a:endParaRPr lang="pt-BR" sz="1400" b="1" dirty="0"/>
          </a:p>
          <a:p>
            <a:pPr algn="just"/>
            <a:r>
              <a:rPr lang="pt-BR" sz="1400" b="1" dirty="0" smtClean="0">
                <a:hlinkClick r:id="rId5"/>
              </a:rPr>
              <a:t>Link:</a:t>
            </a:r>
            <a:r>
              <a:rPr lang="pt-BR" sz="1400" b="1" dirty="0"/>
              <a:t> </a:t>
            </a:r>
            <a:r>
              <a:rPr lang="pt-BR" sz="1400" b="1" dirty="0" smtClean="0"/>
              <a:t>https</a:t>
            </a:r>
            <a:r>
              <a:rPr lang="pt-BR" sz="1400" b="1" dirty="0"/>
              <a:t>://www.youtube.com/watch?v=BoMmj_Xt-pk</a:t>
            </a:r>
          </a:p>
          <a:p>
            <a:pPr algn="just"/>
            <a:r>
              <a:rPr lang="pt-BR" sz="1400" dirty="0" smtClean="0"/>
              <a:t>  </a:t>
            </a:r>
            <a:endParaRPr lang="pt-BR" sz="1400" dirty="0"/>
          </a:p>
        </p:txBody>
      </p:sp>
      <p:grpSp>
        <p:nvGrpSpPr>
          <p:cNvPr id="26" name="Grupo 25"/>
          <p:cNvGrpSpPr/>
          <p:nvPr/>
        </p:nvGrpSpPr>
        <p:grpSpPr>
          <a:xfrm>
            <a:off x="384069" y="4016896"/>
            <a:ext cx="6063113" cy="548692"/>
            <a:chOff x="348266" y="2575709"/>
            <a:chExt cx="6063113" cy="548692"/>
          </a:xfrm>
        </p:grpSpPr>
        <p:sp>
          <p:nvSpPr>
            <p:cNvPr id="27" name="Retângulo de cantos arredondados 26"/>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8" name="Imagem 27"/>
            <p:cNvPicPr>
              <a:picLocks noChangeAspect="1"/>
            </p:cNvPicPr>
            <p:nvPr/>
          </p:nvPicPr>
          <p:blipFill rotWithShape="1">
            <a:blip r:embed="rId6"/>
            <a:srcRect l="6321" t="6321" r="6320" b="6320"/>
            <a:stretch/>
          </p:blipFill>
          <p:spPr>
            <a:xfrm>
              <a:off x="401489" y="2597505"/>
              <a:ext cx="579239" cy="505099"/>
            </a:xfrm>
            <a:prstGeom prst="rect">
              <a:avLst/>
            </a:prstGeom>
          </p:spPr>
        </p:pic>
      </p:grpSp>
      <p:sp>
        <p:nvSpPr>
          <p:cNvPr id="31" name="Cruz 30"/>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ruz 3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4" name="Retângulo 33"/>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23" name="Diagrama 22"/>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0"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6205003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223732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Não se esqueça que em cada unidade você encontrará um vídeo que deverá ser assistido no momento </a:t>
            </a:r>
            <a:r>
              <a:rPr lang="pt-BR" sz="1400" dirty="0" smtClean="0"/>
              <a:t>indicado. </a:t>
            </a:r>
          </a:p>
          <a:p>
            <a:pPr algn="just"/>
            <a:endParaRPr lang="pt-BR" sz="1400" dirty="0"/>
          </a:p>
          <a:p>
            <a:pPr algn="just"/>
            <a:r>
              <a:rPr lang="pt-BR" sz="1400" dirty="0" smtClean="0"/>
              <a:t>Este </a:t>
            </a:r>
            <a:r>
              <a:rPr lang="pt-BR" sz="1400" dirty="0"/>
              <a:t>vídeo irá complementar </a:t>
            </a:r>
            <a:r>
              <a:rPr lang="pt-BR" sz="1400" dirty="0" smtClean="0"/>
              <a:t>este conteúdo a </a:t>
            </a:r>
            <a:r>
              <a:rPr lang="pt-BR" sz="1400" dirty="0"/>
              <a:t>fim de ampliar, ainda mais, o seu conhecimento acerca do tema tratado em cada unidade. </a:t>
            </a:r>
            <a:endParaRPr lang="pt-BR" sz="1400" dirty="0" smtClean="0"/>
          </a:p>
          <a:p>
            <a:pPr algn="just"/>
            <a:endParaRPr lang="pt-BR" sz="1400" dirty="0"/>
          </a:p>
          <a:p>
            <a:pPr algn="just"/>
            <a:r>
              <a:rPr lang="pt-BR" sz="1400" dirty="0" smtClean="0"/>
              <a:t>Ao </a:t>
            </a:r>
            <a:r>
              <a:rPr lang="pt-BR" sz="1400" dirty="0"/>
              <a:t>final de cada unidade você deverá realizar as </a:t>
            </a:r>
            <a:r>
              <a:rPr lang="pt-BR" sz="1400" dirty="0" smtClean="0"/>
              <a:t>atividades.</a:t>
            </a:r>
            <a:endParaRPr lang="pt-BR" sz="1400" dirty="0"/>
          </a:p>
        </p:txBody>
      </p:sp>
      <p:grpSp>
        <p:nvGrpSpPr>
          <p:cNvPr id="20" name="Grupo 19"/>
          <p:cNvGrpSpPr/>
          <p:nvPr/>
        </p:nvGrpSpPr>
        <p:grpSpPr>
          <a:xfrm>
            <a:off x="377263" y="1824796"/>
            <a:ext cx="6063113" cy="548692"/>
            <a:chOff x="355490" y="3223492"/>
            <a:chExt cx="6063113" cy="548692"/>
          </a:xfrm>
        </p:grpSpPr>
        <p:sp>
          <p:nvSpPr>
            <p:cNvPr id="22" name="Retângulo de cantos arredondados 21"/>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3" name="Imagem 22"/>
            <p:cNvPicPr>
              <a:picLocks noChangeAspect="1"/>
            </p:cNvPicPr>
            <p:nvPr/>
          </p:nvPicPr>
          <p:blipFill rotWithShape="1">
            <a:blip r:embed="rId4"/>
            <a:srcRect l="9375" t="7251" r="12500" b="8375"/>
            <a:stretch/>
          </p:blipFill>
          <p:spPr>
            <a:xfrm>
              <a:off x="395371" y="3242417"/>
              <a:ext cx="585357" cy="515040"/>
            </a:xfrm>
            <a:prstGeom prst="rect">
              <a:avLst/>
            </a:prstGeom>
          </p:spPr>
        </p:pic>
      </p:grpSp>
      <p:sp>
        <p:nvSpPr>
          <p:cNvPr id="24" name="Retângulo de cantos arredondados 23"/>
          <p:cNvSpPr/>
          <p:nvPr/>
        </p:nvSpPr>
        <p:spPr>
          <a:xfrm>
            <a:off x="384070" y="6465168"/>
            <a:ext cx="6063113" cy="309634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Uma pequena observação que quero deixar para você é: </a:t>
            </a:r>
            <a:endParaRPr lang="pt-BR" sz="1400" dirty="0" smtClean="0"/>
          </a:p>
          <a:p>
            <a:pPr algn="just"/>
            <a:endParaRPr lang="pt-BR" sz="1400" dirty="0" smtClean="0"/>
          </a:p>
          <a:p>
            <a:pPr algn="just"/>
            <a:r>
              <a:rPr lang="pt-BR" sz="1400" dirty="0" smtClean="0"/>
              <a:t>caso </a:t>
            </a:r>
            <a:r>
              <a:rPr lang="pt-BR" sz="1400" dirty="0"/>
              <a:t>não tenha visto por completo a Unidade </a:t>
            </a:r>
            <a:r>
              <a:rPr lang="pt-BR" sz="1400" dirty="0" smtClean="0"/>
              <a:t>anterior, </a:t>
            </a:r>
            <a:r>
              <a:rPr lang="pt-BR" sz="1400" dirty="0"/>
              <a:t>é importante que você retorne e estude totalmente essa unidade. </a:t>
            </a:r>
            <a:endParaRPr lang="pt-BR" sz="1400" dirty="0" smtClean="0"/>
          </a:p>
          <a:p>
            <a:pPr algn="just"/>
            <a:endParaRPr lang="pt-BR" sz="1400" dirty="0"/>
          </a:p>
          <a:p>
            <a:pPr algn="just"/>
            <a:r>
              <a:rPr lang="pt-BR" sz="1400" dirty="0" smtClean="0"/>
              <a:t>A nossas disciplinas são construídas </a:t>
            </a:r>
            <a:r>
              <a:rPr lang="pt-BR" sz="1400" dirty="0"/>
              <a:t>em cima de uma sequência lógica de assuntos. </a:t>
            </a:r>
            <a:endParaRPr lang="pt-BR" sz="1400" dirty="0" smtClean="0"/>
          </a:p>
          <a:p>
            <a:pPr algn="just"/>
            <a:endParaRPr lang="pt-BR" sz="1400" dirty="0"/>
          </a:p>
          <a:p>
            <a:pPr algn="just"/>
            <a:r>
              <a:rPr lang="pt-BR" sz="1400" dirty="0" smtClean="0"/>
              <a:t>Todos </a:t>
            </a:r>
            <a:r>
              <a:rPr lang="pt-BR" sz="1400" dirty="0"/>
              <a:t>eles têm como objetivo desenvolver o seu raciocínio lógico. </a:t>
            </a:r>
            <a:endParaRPr lang="pt-BR" sz="1400" dirty="0" smtClean="0"/>
          </a:p>
          <a:p>
            <a:pPr algn="just"/>
            <a:endParaRPr lang="pt-BR" sz="1400" dirty="0"/>
          </a:p>
          <a:p>
            <a:pPr algn="just"/>
            <a:r>
              <a:rPr lang="pt-BR" sz="1400" dirty="0" smtClean="0"/>
              <a:t>Isto </a:t>
            </a:r>
            <a:r>
              <a:rPr lang="pt-BR" sz="1400" dirty="0"/>
              <a:t>significa que se você avançar de unidade sem concluí-la, pode ter seu desenvolvimento comprometido. </a:t>
            </a:r>
            <a:endParaRPr lang="pt-BR" sz="1400" dirty="0" smtClean="0"/>
          </a:p>
          <a:p>
            <a:pPr algn="just"/>
            <a:endParaRPr lang="pt-BR" sz="1400" dirty="0"/>
          </a:p>
        </p:txBody>
      </p:sp>
      <p:grpSp>
        <p:nvGrpSpPr>
          <p:cNvPr id="25" name="Grupo 24"/>
          <p:cNvGrpSpPr/>
          <p:nvPr/>
        </p:nvGrpSpPr>
        <p:grpSpPr>
          <a:xfrm>
            <a:off x="390227" y="5916476"/>
            <a:ext cx="6056956" cy="548692"/>
            <a:chOff x="378577" y="7574744"/>
            <a:chExt cx="6029604" cy="548692"/>
          </a:xfrm>
        </p:grpSpPr>
        <p:sp>
          <p:nvSpPr>
            <p:cNvPr id="26" name="Retângulo de cantos arredondados 25"/>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27" name="Imagem 26"/>
            <p:cNvPicPr>
              <a:picLocks noChangeAspect="1"/>
            </p:cNvPicPr>
            <p:nvPr/>
          </p:nvPicPr>
          <p:blipFill>
            <a:blip r:embed="rId5"/>
            <a:stretch>
              <a:fillRect/>
            </a:stretch>
          </p:blipFill>
          <p:spPr>
            <a:xfrm>
              <a:off x="452700" y="7586053"/>
              <a:ext cx="806181" cy="525499"/>
            </a:xfrm>
            <a:prstGeom prst="rect">
              <a:avLst/>
            </a:prstGeom>
          </p:spPr>
        </p:pic>
      </p:gr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5" name="Diagrama 34"/>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3"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7533944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Conhecer os fundamentos básicos da iniciação, planejamento, execução, controle e encerramento de </a:t>
            </a:r>
            <a:r>
              <a:rPr lang="pt-BR" sz="1400" dirty="0" smtClean="0"/>
              <a:t>projetos.</a:t>
            </a:r>
          </a:p>
          <a:p>
            <a:pPr fontAlgn="base"/>
            <a:endParaRPr lang="pt-BR" sz="1400" dirty="0"/>
          </a:p>
          <a:p>
            <a:pPr fontAlgn="base"/>
            <a:r>
              <a:rPr lang="pt-BR" sz="1400" b="1" dirty="0"/>
              <a:t>Conceitos básicos sobre gestão de projetos</a:t>
            </a:r>
          </a:p>
          <a:p>
            <a:pPr fontAlgn="base"/>
            <a:r>
              <a:rPr lang="pt-BR" sz="1400" dirty="0"/>
              <a:t>–</a:t>
            </a:r>
            <a:endParaRPr lang="pt-BR" sz="1400" b="1" dirty="0"/>
          </a:p>
          <a:p>
            <a:pPr fontAlgn="base"/>
            <a:r>
              <a:rPr lang="pt-BR" sz="1400" b="1" dirty="0"/>
              <a:t>// </a:t>
            </a:r>
            <a:r>
              <a:rPr lang="pt-BR" sz="1400" dirty="0"/>
              <a:t>Gerenciamento de projetos</a:t>
            </a:r>
          </a:p>
          <a:p>
            <a:pPr fontAlgn="base"/>
            <a:endParaRPr lang="pt-BR" sz="1400" dirty="0" smtClean="0"/>
          </a:p>
          <a:p>
            <a:pPr fontAlgn="base"/>
            <a:endParaRPr lang="pt-BR" sz="1400" dirty="0" smtClean="0"/>
          </a:p>
          <a:p>
            <a:pPr fontAlgn="base"/>
            <a:r>
              <a:rPr lang="pt-BR" sz="1400" b="1" dirty="0"/>
              <a:t>Papel do gerente de projetos</a:t>
            </a:r>
          </a:p>
          <a:p>
            <a:pPr fontAlgn="base"/>
            <a:r>
              <a:rPr lang="pt-BR" sz="1400" dirty="0"/>
              <a:t>–</a:t>
            </a:r>
            <a:endParaRPr lang="pt-BR" sz="1400" b="1" dirty="0"/>
          </a:p>
          <a:p>
            <a:pPr fontAlgn="base"/>
            <a:r>
              <a:rPr lang="pt-BR" sz="1400" b="1" dirty="0"/>
              <a:t>// </a:t>
            </a:r>
            <a:r>
              <a:rPr lang="pt-BR" sz="1400" dirty="0"/>
              <a:t>Escritório de gerenciamento de projetos</a:t>
            </a:r>
          </a:p>
          <a:p>
            <a:pPr fontAlgn="base"/>
            <a:endParaRPr lang="pt-BR" sz="1400" dirty="0" smtClean="0"/>
          </a:p>
          <a:p>
            <a:pPr fontAlgn="base"/>
            <a:endParaRPr lang="pt-BR" sz="1400" dirty="0" smtClean="0"/>
          </a:p>
          <a:p>
            <a:pPr fontAlgn="base"/>
            <a:r>
              <a:rPr lang="pt-BR" sz="1400" b="1" dirty="0"/>
              <a:t>Ciclo de vida do projeto</a:t>
            </a:r>
          </a:p>
          <a:p>
            <a:pPr fontAlgn="base"/>
            <a:r>
              <a:rPr lang="pt-BR" sz="1400" dirty="0"/>
              <a:t>–</a:t>
            </a:r>
            <a:endParaRPr lang="pt-BR" sz="1400" b="1" dirty="0"/>
          </a:p>
          <a:p>
            <a:pPr fontAlgn="base"/>
            <a:r>
              <a:rPr lang="pt-BR" sz="1400" b="1" dirty="0"/>
              <a:t>// </a:t>
            </a:r>
            <a:r>
              <a:rPr lang="pt-BR" sz="1400" dirty="0"/>
              <a:t>Fases do projeto</a:t>
            </a:r>
          </a:p>
          <a:p>
            <a:pPr fontAlgn="base"/>
            <a:endParaRPr lang="pt-BR" sz="1400" dirty="0" smtClean="0"/>
          </a:p>
          <a:p>
            <a:pPr fontAlgn="base"/>
            <a:endParaRPr lang="pt-BR" sz="1400" dirty="0" smtClean="0"/>
          </a:p>
          <a:p>
            <a:pPr fontAlgn="base"/>
            <a:r>
              <a:rPr lang="pt-BR" sz="1400" b="1" dirty="0"/>
              <a:t>Ferramentas da gestão de projetos</a:t>
            </a:r>
          </a:p>
          <a:p>
            <a:pPr fontAlgn="base"/>
            <a:r>
              <a:rPr lang="pt-BR" sz="1400" dirty="0"/>
              <a:t>–</a:t>
            </a:r>
            <a:endParaRPr lang="pt-BR" sz="1400" b="1" dirty="0"/>
          </a:p>
          <a:p>
            <a:pPr fontAlgn="base"/>
            <a:r>
              <a:rPr lang="pt-BR" sz="1400" b="1" dirty="0"/>
              <a:t>// </a:t>
            </a:r>
            <a:r>
              <a:rPr lang="pt-BR" sz="1400" dirty="0"/>
              <a:t>Ferramentas e técnicas</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OBJETIVOS DA UNIDADE</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2909875" cy="380115"/>
            <a:chOff x="303101" y="1051243"/>
            <a:chExt cx="2909875" cy="380115"/>
          </a:xfrm>
        </p:grpSpPr>
        <p:sp>
          <p:nvSpPr>
            <p:cNvPr id="27" name="Retângulo de cantos arredondados 26"/>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OBJETIVOS DA UNIDADE</a:t>
              </a:r>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9227996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globalização e a velocidade com que novas tecnologias e inovações são lançadas no mercado fazem com que as organizações estruturem suas atividades e seu plano estratégico, para rapidamente oferecerem seus produtos e serviços conforme a nova demanda</a:t>
            </a:r>
            <a:r>
              <a:rPr lang="pt-BR" sz="1400" dirty="0" smtClean="0"/>
              <a:t>.</a:t>
            </a:r>
          </a:p>
          <a:p>
            <a:pPr fontAlgn="base"/>
            <a:endParaRPr lang="pt-BR" sz="1400" dirty="0"/>
          </a:p>
          <a:p>
            <a:pPr fontAlgn="base"/>
            <a:r>
              <a:rPr lang="pt-BR" sz="1400" dirty="0"/>
              <a:t>Nesse cenário, as organizações precisam gerenciar seus processos e colaboradores aproveitando o conhecimento já obtido, além de determinar quais precisam ser conhecidos, quais recursos estão disponíveis, controlar o tempo e custo, entre outras tarefas. </a:t>
            </a:r>
            <a:endParaRPr lang="pt-BR" sz="1400" dirty="0" smtClean="0"/>
          </a:p>
          <a:p>
            <a:pPr fontAlgn="base"/>
            <a:endParaRPr lang="pt-BR" sz="1400" dirty="0"/>
          </a:p>
          <a:p>
            <a:pPr fontAlgn="base"/>
            <a:r>
              <a:rPr lang="pt-BR" sz="1400" dirty="0" smtClean="0"/>
              <a:t>O </a:t>
            </a:r>
            <a:r>
              <a:rPr lang="pt-BR" sz="1400" dirty="0"/>
              <a:t>controle envolve todo o ciclo produtivo da organização e necessita ser gerenciado para minimizar riscos, desperdícios e retrabalho</a:t>
            </a:r>
            <a:r>
              <a:rPr lang="pt-BR" sz="1400" dirty="0" smtClean="0"/>
              <a:t>.</a:t>
            </a:r>
          </a:p>
          <a:p>
            <a:pPr fontAlgn="base"/>
            <a:endParaRPr lang="pt-BR" sz="1400" dirty="0"/>
          </a:p>
          <a:p>
            <a:pPr fontAlgn="base"/>
            <a:r>
              <a:rPr lang="pt-BR" sz="1400" dirty="0"/>
              <a:t>A gestão por projetos permite que a organização tenha a visão correta de sua produção, podendo agir no momento certo, provendo correções e alinhamento antes da finalização da entrega. </a:t>
            </a:r>
            <a:endParaRPr lang="pt-BR" sz="1400" dirty="0" smtClean="0"/>
          </a:p>
          <a:p>
            <a:pPr fontAlgn="base"/>
            <a:endParaRPr lang="pt-BR" sz="1400" dirty="0"/>
          </a:p>
          <a:p>
            <a:pPr fontAlgn="base"/>
            <a:r>
              <a:rPr lang="pt-BR" sz="1400" dirty="0" smtClean="0"/>
              <a:t>Muitas </a:t>
            </a:r>
            <a:r>
              <a:rPr lang="pt-BR" sz="1400" dirty="0"/>
              <a:t>ferramentas estão disponíveis no mercado para ajudar tanto grandes quanto pequenas organizações a administrarem seus negócios e permanecerem ativas em tempos tão conturbados. </a:t>
            </a:r>
            <a:endParaRPr lang="pt-BR" sz="1400" dirty="0" smtClean="0"/>
          </a:p>
          <a:p>
            <a:pPr fontAlgn="base"/>
            <a:endParaRPr lang="pt-BR" sz="1400" dirty="0"/>
          </a:p>
          <a:p>
            <a:pPr fontAlgn="base"/>
            <a:r>
              <a:rPr lang="pt-BR" sz="1400" dirty="0" smtClean="0"/>
              <a:t>O </a:t>
            </a:r>
            <a:r>
              <a:rPr lang="pt-BR" sz="1400" dirty="0"/>
              <a:t>estudo de Gestão de Projetos compreende a gestão do conhecimento, pessoas e processos.</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Introdução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2045779" cy="380115"/>
            <a:chOff x="303101" y="1051243"/>
            <a:chExt cx="2045779" cy="380115"/>
          </a:xfrm>
        </p:grpSpPr>
        <p:sp>
          <p:nvSpPr>
            <p:cNvPr id="19" name="Retângulo de cantos arredondados 18"/>
            <p:cNvSpPr/>
            <p:nvPr/>
          </p:nvSpPr>
          <p:spPr>
            <a:xfrm>
              <a:off x="303101" y="1059557"/>
              <a:ext cx="204577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130951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t>Introdução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4103917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Na velocidade dos tempos atuais, relacionada a avanços tecnológicos e inovações, a organização não pode esperar para tomar a decisão certa, pois corre-se o risco de perder sua posição de mercado. </a:t>
            </a:r>
            <a:endParaRPr lang="pt-BR" sz="1400" dirty="0" smtClean="0"/>
          </a:p>
          <a:p>
            <a:pPr fontAlgn="base"/>
            <a:endParaRPr lang="pt-BR" sz="1400" dirty="0"/>
          </a:p>
          <a:p>
            <a:pPr fontAlgn="base"/>
            <a:r>
              <a:rPr lang="pt-BR" sz="1400" dirty="0" smtClean="0"/>
              <a:t>O </a:t>
            </a:r>
            <a:r>
              <a:rPr lang="pt-BR" sz="1400" dirty="0"/>
              <a:t>fluxo produtivo e administrativo precisa ser gerido por profissionais especializados e atualizados, que criem, direcionem, corrijam e impulsionem a organização para seus objetivos e resultados esperados</a:t>
            </a:r>
            <a:r>
              <a:rPr lang="pt-BR" sz="1400" dirty="0" smtClean="0"/>
              <a:t>.</a:t>
            </a:r>
          </a:p>
          <a:p>
            <a:pPr fontAlgn="base"/>
            <a:endParaRPr lang="pt-BR" sz="1400" dirty="0"/>
          </a:p>
          <a:p>
            <a:pPr fontAlgn="base"/>
            <a:r>
              <a:rPr lang="pt-BR" sz="1400" dirty="0"/>
              <a:t>Para o melhor gerenciamento, equipes multidisciplinares são criadas e, através de bases de conhecimentos sobre lições aprendidas e melhores práticas, agrupam-se para definir e planejar as próximas ações. </a:t>
            </a:r>
            <a:endParaRPr lang="pt-BR" sz="1400" dirty="0" smtClean="0"/>
          </a:p>
          <a:p>
            <a:pPr fontAlgn="base"/>
            <a:endParaRPr lang="pt-BR" sz="1400" dirty="0"/>
          </a:p>
          <a:p>
            <a:pPr fontAlgn="base"/>
            <a:r>
              <a:rPr lang="pt-BR" sz="1400" dirty="0" smtClean="0"/>
              <a:t>As </a:t>
            </a:r>
            <a:r>
              <a:rPr lang="pt-BR" sz="1400" dirty="0"/>
              <a:t>bases de conhecimento, as pessoas e as ações são os elementos da gestão dos projetos</a:t>
            </a:r>
            <a:r>
              <a:rPr lang="pt-BR" sz="1400" dirty="0" smtClean="0"/>
              <a:t>.</a:t>
            </a:r>
          </a:p>
          <a:p>
            <a:pPr fontAlgn="base"/>
            <a:endParaRPr lang="pt-BR" sz="1400" dirty="0"/>
          </a:p>
          <a:p>
            <a:pPr fontAlgn="base"/>
            <a:r>
              <a:rPr lang="pt-BR" sz="1400" dirty="0"/>
              <a:t>Para o melhor entendimento, definiremos </a:t>
            </a:r>
            <a:r>
              <a:rPr lang="pt-BR" sz="1400" dirty="0" smtClean="0"/>
              <a:t>os termos</a:t>
            </a:r>
            <a:r>
              <a:rPr lang="pt-BR" sz="1400" dirty="0"/>
              <a:t> </a:t>
            </a:r>
            <a:r>
              <a:rPr lang="pt-BR" sz="1400" b="1" dirty="0"/>
              <a:t>gestão </a:t>
            </a:r>
            <a:r>
              <a:rPr lang="pt-BR" sz="1400" dirty="0"/>
              <a:t>e </a:t>
            </a:r>
            <a:r>
              <a:rPr lang="pt-BR" sz="1400" b="1" dirty="0"/>
              <a:t>projetos</a:t>
            </a:r>
            <a:r>
              <a:rPr lang="pt-BR" sz="1400" dirty="0"/>
              <a:t> separadamente. </a:t>
            </a:r>
            <a:endParaRPr lang="pt-BR" sz="1400" dirty="0" smtClean="0"/>
          </a:p>
          <a:p>
            <a:pPr fontAlgn="base"/>
            <a:endParaRPr lang="pt-BR" sz="1400" dirty="0"/>
          </a:p>
          <a:p>
            <a:pPr fontAlgn="base"/>
            <a:r>
              <a:rPr lang="pt-BR" sz="1400" dirty="0" smtClean="0"/>
              <a:t>O </a:t>
            </a:r>
            <a:r>
              <a:rPr lang="pt-BR" sz="1400" dirty="0"/>
              <a:t>termo </a:t>
            </a:r>
            <a:r>
              <a:rPr lang="pt-BR" sz="1400" b="1" dirty="0"/>
              <a:t>gestão </a:t>
            </a:r>
            <a:r>
              <a:rPr lang="pt-BR" sz="1400" dirty="0"/>
              <a:t>está ligado ao ato de gerir, à direção e à administração. </a:t>
            </a:r>
            <a:endParaRPr lang="pt-BR" sz="1400" dirty="0" smtClean="0"/>
          </a:p>
          <a:p>
            <a:pPr fontAlgn="base"/>
            <a:endParaRPr lang="pt-BR" sz="1400" dirty="0"/>
          </a:p>
          <a:p>
            <a:pPr fontAlgn="base"/>
            <a:r>
              <a:rPr lang="pt-BR" sz="1400" dirty="0" smtClean="0"/>
              <a:t>Todo </a:t>
            </a:r>
            <a:r>
              <a:rPr lang="pt-BR" sz="1400" dirty="0"/>
              <a:t>gerenciamento constitui uma tentativa de fazer com que um objetivo final seja alcançado, utilizando formas eficientes e eficazes em seu desenvolvimento. </a:t>
            </a:r>
            <a:endParaRPr lang="pt-BR" sz="1400" dirty="0" smtClean="0"/>
          </a:p>
          <a:p>
            <a:pPr fontAlgn="base"/>
            <a:endParaRPr lang="pt-BR" sz="1400" dirty="0"/>
          </a:p>
          <a:p>
            <a:pPr fontAlgn="base"/>
            <a:r>
              <a:rPr lang="pt-BR" sz="1400" dirty="0" smtClean="0"/>
              <a:t>No </a:t>
            </a:r>
            <a:r>
              <a:rPr lang="pt-BR" sz="1400" dirty="0"/>
              <a:t>dicionário Aulete, o termo </a:t>
            </a:r>
            <a:r>
              <a:rPr lang="pt-BR" sz="1400" b="1" dirty="0"/>
              <a:t>projeto </a:t>
            </a:r>
            <a:r>
              <a:rPr lang="pt-BR" sz="1400" dirty="0"/>
              <a:t>está definido como “aquilo que se pretende realizar segundo um programa estabelecido”. </a:t>
            </a:r>
            <a:endParaRPr lang="pt-BR" sz="1400" dirty="0" smtClean="0"/>
          </a:p>
          <a:p>
            <a:pPr fontAlgn="base"/>
            <a:endParaRPr lang="pt-BR" sz="1400" dirty="0"/>
          </a:p>
          <a:p>
            <a:pPr fontAlgn="base"/>
            <a:r>
              <a:rPr lang="pt-BR" sz="1400" dirty="0" smtClean="0"/>
              <a:t>Seria </a:t>
            </a:r>
            <a:r>
              <a:rPr lang="pt-BR" sz="1400" dirty="0"/>
              <a:t>o plano do trabalho.</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Conceitos </a:t>
              </a:r>
              <a:r>
                <a:rPr lang="pt-BR" b="1" dirty="0"/>
                <a:t>básicos sobre gestão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4638067" cy="380115"/>
            <a:chOff x="303101" y="1051243"/>
            <a:chExt cx="4638067" cy="380115"/>
          </a:xfrm>
        </p:grpSpPr>
        <p:sp>
          <p:nvSpPr>
            <p:cNvPr id="19" name="Retângulo de cantos arredondados 18"/>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5136203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Em nossa disciplina, utilizaremos os conceitos apresentados por uma entidade mundial, o </a:t>
            </a:r>
            <a:r>
              <a:rPr lang="pt-BR" sz="1400" i="1" dirty="0"/>
              <a:t>Project Management Institute</a:t>
            </a:r>
            <a:r>
              <a:rPr lang="pt-BR" sz="1400" dirty="0"/>
              <a:t> (PMI), que é voltado ao gerenciamento de projetos e foi fundado em 1969, nos Estados Unidos. </a:t>
            </a:r>
            <a:endParaRPr lang="pt-BR" sz="1400" dirty="0" smtClean="0"/>
          </a:p>
          <a:p>
            <a:pPr fontAlgn="base"/>
            <a:endParaRPr lang="pt-BR" sz="1400" dirty="0"/>
          </a:p>
          <a:p>
            <a:pPr fontAlgn="base"/>
            <a:r>
              <a:rPr lang="pt-BR" sz="1400" dirty="0" smtClean="0"/>
              <a:t>Por </a:t>
            </a:r>
            <a:r>
              <a:rPr lang="pt-BR" sz="1400" dirty="0"/>
              <a:t>ser a maior referência em gerenciamento de projetos, nossos estudos estão concentrados em suas publicações. </a:t>
            </a:r>
            <a:endParaRPr lang="pt-BR" sz="1400" dirty="0" smtClean="0"/>
          </a:p>
          <a:p>
            <a:pPr fontAlgn="base"/>
            <a:endParaRPr lang="pt-BR" sz="1400" dirty="0"/>
          </a:p>
          <a:p>
            <a:pPr fontAlgn="base"/>
            <a:r>
              <a:rPr lang="pt-BR" sz="1400" dirty="0"/>
              <a:t>O PMI edita o PMBOK (</a:t>
            </a:r>
            <a:r>
              <a:rPr lang="pt-BR" sz="1400" i="1" dirty="0"/>
              <a:t>Project Management Body of Knowledge</a:t>
            </a:r>
            <a:r>
              <a:rPr lang="pt-BR" sz="1400" dirty="0"/>
              <a:t>), que é um guia de conhecimento das </a:t>
            </a:r>
            <a:r>
              <a:rPr lang="pt-BR" sz="1400" b="1" dirty="0"/>
              <a:t>boas práticas</a:t>
            </a:r>
            <a:r>
              <a:rPr lang="pt-BR" sz="1400" dirty="0"/>
              <a:t> em gerenciamento de projetos. </a:t>
            </a:r>
            <a:endParaRPr lang="pt-BR" sz="1400" dirty="0" smtClean="0"/>
          </a:p>
          <a:p>
            <a:pPr fontAlgn="base"/>
            <a:endParaRPr lang="pt-BR" sz="1400" dirty="0"/>
          </a:p>
          <a:p>
            <a:pPr fontAlgn="base"/>
            <a:r>
              <a:rPr lang="pt-BR" sz="1400" dirty="0" smtClean="0"/>
              <a:t>O </a:t>
            </a:r>
            <a:r>
              <a:rPr lang="pt-BR" sz="1400" dirty="0"/>
              <a:t>guia PMBOK serve para nortear as organizações na criação de metodologias comuns e padronizadas, que as impulsionam em direção a resultados previsíveis, consistentes e repetíveis em outros projetos</a:t>
            </a:r>
            <a:r>
              <a:rPr lang="pt-BR" sz="1400" dirty="0" smtClean="0"/>
              <a:t>.</a:t>
            </a:r>
          </a:p>
          <a:p>
            <a:pPr fontAlgn="base"/>
            <a:endParaRPr lang="pt-BR" sz="1400" dirty="0"/>
          </a:p>
          <a:p>
            <a:pPr fontAlgn="base"/>
            <a:r>
              <a:rPr lang="pt-BR" sz="1400" dirty="0"/>
              <a:t>“Boa prática significa que existe um acordo geral de que a aplicação do conhecimento, habilidades, ferramentas e técnicas podem aumentar as chances de sucesso de muitos projetos em entregar o valor de negócio e resultados esperados” (PMI, 2017, p. 38</a:t>
            </a:r>
            <a:r>
              <a:rPr lang="pt-BR" sz="1400" dirty="0" smtClean="0"/>
              <a:t>).</a:t>
            </a:r>
          </a:p>
          <a:p>
            <a:pPr fontAlgn="base"/>
            <a:endParaRPr lang="pt-BR" sz="1400" dirty="0"/>
          </a:p>
          <a:p>
            <a:pPr fontAlgn="base"/>
            <a:r>
              <a:rPr lang="pt-BR" sz="1400" dirty="0"/>
              <a:t>Segundo o PMI (2017, p. 542), a definição de </a:t>
            </a:r>
            <a:r>
              <a:rPr lang="pt-BR" sz="1400" b="1" dirty="0"/>
              <a:t>projeto </a:t>
            </a:r>
            <a:r>
              <a:rPr lang="pt-BR" sz="1400" dirty="0"/>
              <a:t>é: “esforço temporário empreendido para criar um produto, serviço ou resultado único”. </a:t>
            </a:r>
            <a:endParaRPr lang="pt-BR" sz="1400" dirty="0" smtClean="0"/>
          </a:p>
          <a:p>
            <a:pPr fontAlgn="base"/>
            <a:endParaRPr lang="pt-BR" sz="1400" dirty="0"/>
          </a:p>
          <a:p>
            <a:pPr fontAlgn="base"/>
            <a:r>
              <a:rPr lang="pt-BR" sz="1400" dirty="0" smtClean="0"/>
              <a:t>Essa </a:t>
            </a:r>
            <a:r>
              <a:rPr lang="pt-BR" sz="1400" dirty="0"/>
              <a:t>definição cabe em qualquer nível de uma organização, ou mesmo em tarefas do nosso dia a dia. </a:t>
            </a:r>
            <a:endParaRPr lang="pt-BR" sz="1400" dirty="0" smtClean="0"/>
          </a:p>
          <a:p>
            <a:pPr fontAlgn="base"/>
            <a:endParaRPr lang="pt-BR" sz="1400" b="1" dirty="0"/>
          </a:p>
          <a:p>
            <a:pPr fontAlgn="base"/>
            <a:r>
              <a:rPr lang="pt-BR" sz="1400" b="1" dirty="0" smtClean="0"/>
              <a:t>Projeto</a:t>
            </a:r>
            <a:r>
              <a:rPr lang="pt-BR" sz="1400" b="1" dirty="0"/>
              <a:t> </a:t>
            </a:r>
            <a:r>
              <a:rPr lang="pt-BR" sz="1400" dirty="0"/>
              <a:t>é um meio de organizar atividades temporárias não repetitivas, que não podem ser realizadas dentro dos limites operacionais cotidianos da organização. </a:t>
            </a:r>
            <a:endParaRPr lang="pt-BR" sz="1400" dirty="0" smtClean="0"/>
          </a:p>
          <a:p>
            <a:pPr fontAlgn="base"/>
            <a:endParaRPr lang="pt-BR" sz="1400" dirty="0"/>
          </a:p>
          <a:p>
            <a:pPr fontAlgn="base"/>
            <a:r>
              <a:rPr lang="pt-BR" sz="1400" dirty="0" smtClean="0"/>
              <a:t>Possui </a:t>
            </a:r>
            <a:r>
              <a:rPr lang="pt-BR" sz="1400" dirty="0"/>
              <a:t>objetivo claro e definido, com início, meio e fim de execução.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Conceitos </a:t>
              </a:r>
              <a:r>
                <a:rPr lang="pt-BR" b="1" dirty="0"/>
                <a:t>básicos sobre gestão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1621284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resultado final do projeto será único. Não criamos um projeto para ser permanente, mesmo que continuemos a fazer aquela atividade. </a:t>
            </a:r>
            <a:endParaRPr lang="pt-BR" sz="1400" dirty="0" smtClean="0"/>
          </a:p>
          <a:p>
            <a:pPr fontAlgn="base"/>
            <a:endParaRPr lang="pt-BR" sz="1400" dirty="0"/>
          </a:p>
          <a:p>
            <a:pPr fontAlgn="base"/>
            <a:r>
              <a:rPr lang="pt-BR" sz="1400" dirty="0" smtClean="0"/>
              <a:t>Uma </a:t>
            </a:r>
            <a:r>
              <a:rPr lang="pt-BR" sz="1400" dirty="0"/>
              <a:t>vez implantado, o projeto termina e a repetição do produto passa ser uma operação ou um trabalho constante. </a:t>
            </a:r>
            <a:endParaRPr lang="pt-BR" sz="1400" dirty="0" smtClean="0"/>
          </a:p>
          <a:p>
            <a:pPr fontAlgn="base"/>
            <a:endParaRPr lang="pt-BR" sz="1400" dirty="0"/>
          </a:p>
          <a:p>
            <a:pPr fontAlgn="base"/>
            <a:r>
              <a:rPr lang="pt-BR" sz="1400" dirty="0" smtClean="0"/>
              <a:t>Os </a:t>
            </a:r>
            <a:r>
              <a:rPr lang="pt-BR" sz="1400" dirty="0"/>
              <a:t>projetos têm como característica a presença de recursos próprios, tanto financeiros como de recursos humanos. Podem ser produzidos para grupos ou apenas um indivíduo. </a:t>
            </a:r>
            <a:endParaRPr lang="pt-BR" sz="1400" dirty="0" smtClean="0"/>
          </a:p>
          <a:p>
            <a:pPr fontAlgn="base"/>
            <a:endParaRPr lang="pt-BR" sz="1400" dirty="0"/>
          </a:p>
          <a:p>
            <a:pPr fontAlgn="base"/>
            <a:r>
              <a:rPr lang="pt-BR" sz="1400" dirty="0" smtClean="0"/>
              <a:t>Podemos </a:t>
            </a:r>
            <a:r>
              <a:rPr lang="pt-BR" sz="1400" dirty="0"/>
              <a:t>exemplificar como projetos: publicação de um livro, adquirir um conhecimento fazendo um curso, construção de uma casa, uma viagem, desenvolvimento de um software, ampliação de uma rede de lojas etc</a:t>
            </a:r>
            <a:r>
              <a:rPr lang="pt-BR" sz="1400" dirty="0" smtClean="0"/>
              <a:t>.</a:t>
            </a:r>
          </a:p>
          <a:p>
            <a:pPr fontAlgn="base"/>
            <a:endParaRPr lang="pt-BR" sz="1400" dirty="0"/>
          </a:p>
          <a:p>
            <a:pPr fontAlgn="base"/>
            <a:r>
              <a:rPr lang="pt-BR" sz="1400" dirty="0"/>
              <a:t>Gerenciar um projeto de forma eficaz é controlar para que as tarefas planejadas sejam executadas, os riscos minimizados e o resultado entregue. </a:t>
            </a:r>
            <a:endParaRPr lang="pt-BR" sz="1400" dirty="0" smtClean="0"/>
          </a:p>
          <a:p>
            <a:pPr fontAlgn="base"/>
            <a:endParaRPr lang="pt-BR" sz="1400" dirty="0"/>
          </a:p>
          <a:p>
            <a:pPr fontAlgn="base"/>
            <a:r>
              <a:rPr lang="pt-BR" sz="1400" dirty="0" smtClean="0"/>
              <a:t>O </a:t>
            </a:r>
            <a:r>
              <a:rPr lang="pt-BR" sz="1400" dirty="0"/>
              <a:t>bom gerenciamento resulta em: concretizar os objetivos dos negócios, atingir as expectativas das partes integrantes do projeto, aumentar a chance de sucesso, identificar e eliminar problemas no projeto, responder aos riscos com tempo hábil, garantir o melhor gerenciamento de mudanças e prover as entregas nos momentos certos</a:t>
            </a:r>
            <a:r>
              <a:rPr lang="pt-BR" sz="1400" dirty="0" smtClean="0"/>
              <a:t>.</a:t>
            </a:r>
          </a:p>
          <a:p>
            <a:pPr fontAlgn="base"/>
            <a:endParaRPr lang="pt-BR" sz="1400" dirty="0"/>
          </a:p>
          <a:p>
            <a:pPr fontAlgn="base"/>
            <a:r>
              <a:rPr lang="pt-BR" sz="1400" dirty="0"/>
              <a:t>De forma contrária, se não for feito um bom gerenciamento, temos orçamentos mal dimensionados, incapacidade de concretizar os objetivos do negócio para os quais o projeto foi criado, retrabalho, prazos estourados e má qualidade nas entregas, o que gera insatisfação das partes integrantes, entre outros.</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Conceitos </a:t>
              </a:r>
              <a:r>
                <a:rPr lang="pt-BR" b="1" dirty="0"/>
                <a:t>básicos sobre gestão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3592949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Seguindo a orientação do PMI (2013), temos que um projeto pode criar</a:t>
            </a:r>
            <a:r>
              <a:rPr lang="pt-BR" sz="1400" dirty="0" smtClean="0"/>
              <a:t>:</a:t>
            </a:r>
          </a:p>
          <a:p>
            <a:pPr fontAlgn="base"/>
            <a:endParaRPr lang="pt-BR" sz="1400" dirty="0"/>
          </a:p>
          <a:p>
            <a:pPr fontAlgn="base"/>
            <a:r>
              <a:rPr lang="pt-BR" sz="1400" dirty="0" smtClean="0"/>
              <a:t>1 - Um </a:t>
            </a:r>
            <a:r>
              <a:rPr lang="pt-BR" sz="1400" dirty="0"/>
              <a:t>produto que pode ser um componente de outro item, um aprimoramento de outro item, ou um item final;</a:t>
            </a:r>
          </a:p>
          <a:p>
            <a:pPr fontAlgn="base"/>
            <a:endParaRPr lang="pt-BR" sz="1400" dirty="0"/>
          </a:p>
          <a:p>
            <a:pPr fontAlgn="base"/>
            <a:r>
              <a:rPr lang="pt-BR" sz="1400" dirty="0" smtClean="0"/>
              <a:t>2 - Um </a:t>
            </a:r>
            <a:r>
              <a:rPr lang="pt-BR" sz="1400" dirty="0"/>
              <a:t>serviço ou a capacidade de realizar um serviço (por exemplo, uma função de negócios que dá suporte à produção ou distribuição);</a:t>
            </a:r>
          </a:p>
          <a:p>
            <a:pPr fontAlgn="base"/>
            <a:endParaRPr lang="pt-BR" sz="1400" dirty="0"/>
          </a:p>
          <a:p>
            <a:pPr fontAlgn="base"/>
            <a:r>
              <a:rPr lang="pt-BR" sz="1400" dirty="0" smtClean="0"/>
              <a:t>3 - Uma </a:t>
            </a:r>
            <a:r>
              <a:rPr lang="pt-BR" sz="1400" dirty="0"/>
              <a:t>melhoria nas linhas de produtos e serviços (por exemplo, um projeto Seis Sigma executado para reduzir falhas);</a:t>
            </a:r>
          </a:p>
          <a:p>
            <a:pPr fontAlgn="base"/>
            <a:endParaRPr lang="pt-BR" sz="1400" dirty="0"/>
          </a:p>
          <a:p>
            <a:pPr fontAlgn="base"/>
            <a:r>
              <a:rPr lang="pt-BR" sz="1400" dirty="0" smtClean="0"/>
              <a:t>4 - Um </a:t>
            </a:r>
            <a:r>
              <a:rPr lang="pt-BR" sz="1400" dirty="0"/>
              <a:t>resultado, como um produto ou documento (por exemplo, um projeto de pesquisa que desenvolve o conhecimento que pode ser usado para determinar se uma tendência existe ou se um novo processo beneficiará a sociedade).</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Conceitos </a:t>
              </a:r>
              <a:r>
                <a:rPr lang="pt-BR" b="1" dirty="0"/>
                <a:t>básicos sobre gestão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6967521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características que definem um projeto são</a:t>
            </a:r>
            <a:r>
              <a:rPr lang="pt-BR" sz="1400" dirty="0" smtClean="0"/>
              <a:t>:</a:t>
            </a:r>
          </a:p>
          <a:p>
            <a:pPr fontAlgn="base"/>
            <a:endParaRPr lang="pt-BR" sz="1400" dirty="0"/>
          </a:p>
          <a:p>
            <a:pPr fontAlgn="base"/>
            <a:r>
              <a:rPr lang="pt-BR" sz="1400" b="1" dirty="0"/>
              <a:t>Um </a:t>
            </a:r>
            <a:r>
              <a:rPr lang="pt-BR" sz="1400" b="1" dirty="0" smtClean="0"/>
              <a:t>objetivo</a:t>
            </a:r>
            <a:endParaRPr lang="pt-BR" sz="1400" b="1" dirty="0"/>
          </a:p>
          <a:p>
            <a:pPr fontAlgn="base"/>
            <a:r>
              <a:rPr lang="pt-BR" sz="1400" dirty="0"/>
              <a:t>Um resultado final a ser alcançado ou produzido;</a:t>
            </a:r>
          </a:p>
          <a:p>
            <a:pPr fontAlgn="base"/>
            <a:endParaRPr lang="pt-BR" sz="1400" dirty="0" smtClean="0"/>
          </a:p>
          <a:p>
            <a:pPr fontAlgn="base"/>
            <a:r>
              <a:rPr lang="pt-BR" sz="1400" b="1" dirty="0" smtClean="0"/>
              <a:t>Complexidade</a:t>
            </a:r>
            <a:endParaRPr lang="pt-BR" sz="1400" b="1" dirty="0"/>
          </a:p>
          <a:p>
            <a:pPr fontAlgn="base"/>
            <a:r>
              <a:rPr lang="pt-BR" sz="1400" dirty="0"/>
              <a:t>Pode envolver muitas tarefas para atingir o objetivo;</a:t>
            </a:r>
          </a:p>
          <a:p>
            <a:pPr fontAlgn="base"/>
            <a:endParaRPr lang="pt-BR" sz="1400" dirty="0" smtClean="0"/>
          </a:p>
          <a:p>
            <a:pPr fontAlgn="base"/>
            <a:r>
              <a:rPr lang="pt-BR" sz="1400" b="1" dirty="0" smtClean="0"/>
              <a:t>Unicidade</a:t>
            </a:r>
            <a:endParaRPr lang="pt-BR" sz="1400" b="1" dirty="0"/>
          </a:p>
          <a:p>
            <a:pPr fontAlgn="base"/>
            <a:r>
              <a:rPr lang="pt-BR" sz="1400" dirty="0"/>
              <a:t>Um produto único, distinto mesmo quando repetido</a:t>
            </a:r>
          </a:p>
          <a:p>
            <a:pPr fontAlgn="base"/>
            <a:endParaRPr lang="pt-BR" sz="1400" dirty="0" smtClean="0"/>
          </a:p>
          <a:p>
            <a:pPr fontAlgn="base"/>
            <a:r>
              <a:rPr lang="pt-BR" sz="1400" b="1" dirty="0" smtClean="0"/>
              <a:t>Incerteza</a:t>
            </a:r>
            <a:endParaRPr lang="pt-BR" sz="1400" b="1" dirty="0"/>
          </a:p>
          <a:p>
            <a:pPr fontAlgn="base"/>
            <a:r>
              <a:rPr lang="pt-BR" sz="1400" dirty="0"/>
              <a:t>O objetivo é planejado antes da execução, carregando elementos de risco;</a:t>
            </a:r>
          </a:p>
          <a:p>
            <a:pPr fontAlgn="base"/>
            <a:endParaRPr lang="pt-BR" sz="1400" dirty="0" smtClean="0"/>
          </a:p>
          <a:p>
            <a:pPr fontAlgn="base"/>
            <a:r>
              <a:rPr lang="pt-BR" sz="1400" b="1" dirty="0"/>
              <a:t>Natureza </a:t>
            </a:r>
            <a:r>
              <a:rPr lang="pt-BR" sz="1400" b="1" dirty="0" smtClean="0"/>
              <a:t>temporária</a:t>
            </a:r>
            <a:endParaRPr lang="pt-BR" sz="1400" b="1" dirty="0"/>
          </a:p>
          <a:p>
            <a:pPr fontAlgn="base"/>
            <a:r>
              <a:rPr lang="pt-BR" sz="1400" dirty="0"/>
              <a:t>Tem datas de início e fim definidas. Sua equipe é criada no início e desfeita no seu final;</a:t>
            </a:r>
          </a:p>
          <a:p>
            <a:pPr fontAlgn="base"/>
            <a:endParaRPr lang="pt-BR" sz="1400" dirty="0" smtClean="0"/>
          </a:p>
          <a:p>
            <a:pPr fontAlgn="base"/>
            <a:r>
              <a:rPr lang="pt-BR" sz="1400" b="1" dirty="0"/>
              <a:t>Ciclo de </a:t>
            </a:r>
            <a:r>
              <a:rPr lang="pt-BR" sz="1400" b="1" dirty="0" smtClean="0"/>
              <a:t>vida</a:t>
            </a:r>
            <a:endParaRPr lang="pt-BR" sz="1400" b="1" dirty="0"/>
          </a:p>
          <a:p>
            <a:pPr fontAlgn="base"/>
            <a:r>
              <a:rPr lang="pt-BR" sz="1400" dirty="0"/>
              <a:t>Um projeto é dividido em fases</a:t>
            </a:r>
            <a:r>
              <a:rPr lang="pt-BR" sz="1400" dirty="0" smtClean="0"/>
              <a:t>.</a:t>
            </a:r>
          </a:p>
          <a:p>
            <a:pPr fontAlgn="base"/>
            <a:endParaRPr lang="pt-BR" sz="1400" dirty="0"/>
          </a:p>
          <a:p>
            <a:pPr fontAlgn="base"/>
            <a:r>
              <a:rPr lang="pt-BR" sz="1400" dirty="0"/>
              <a:t>É importante lembrar que todo projeto tem suas operações, e toda operação, em seu início, passou por um projeto. </a:t>
            </a:r>
            <a:endParaRPr lang="pt-BR" sz="1400" dirty="0" smtClean="0"/>
          </a:p>
          <a:p>
            <a:pPr fontAlgn="base"/>
            <a:endParaRPr lang="pt-BR" sz="1400" dirty="0"/>
          </a:p>
          <a:p>
            <a:pPr fontAlgn="base"/>
            <a:r>
              <a:rPr lang="pt-BR" sz="1400" dirty="0" smtClean="0"/>
              <a:t>A </a:t>
            </a:r>
            <a:r>
              <a:rPr lang="pt-BR" sz="1400" dirty="0"/>
              <a:t>relação de operação e projeto é diferenciada pelo resultado final, mas tudo começa através de uma ideia. </a:t>
            </a:r>
            <a:endParaRPr lang="pt-BR" sz="1400" dirty="0" smtClean="0"/>
          </a:p>
          <a:p>
            <a:pPr fontAlgn="base"/>
            <a:endParaRPr lang="pt-BR" sz="1400" dirty="0"/>
          </a:p>
          <a:p>
            <a:pPr fontAlgn="base"/>
            <a:r>
              <a:rPr lang="pt-BR" sz="1400" dirty="0" smtClean="0"/>
              <a:t>A </a:t>
            </a:r>
            <a:r>
              <a:rPr lang="pt-BR" sz="1400" dirty="0"/>
              <a:t>correção de uma operação visando, por exemplo, redução de custo ou de tempo de execução e demais modificações, deve ser gerida por um projeto.</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Conceitos </a:t>
              </a:r>
              <a:r>
                <a:rPr lang="pt-BR" b="1" dirty="0"/>
                <a:t>básicos sobre gestão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665886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Fazendo a diferenciação de projeto e operação, temos, por exemplo, o </a:t>
            </a:r>
            <a:r>
              <a:rPr lang="pt-BR" sz="1400" b="1" dirty="0"/>
              <a:t>projeto </a:t>
            </a:r>
            <a:r>
              <a:rPr lang="pt-BR" sz="1400" dirty="0"/>
              <a:t>de implantação de estoque na organização, em que a operação seria a administração desse estoque, posteriormente. Normalmente, um projeto é autorizado como um resultado de uma ou mais das seguintes necessidades estratégicas</a:t>
            </a:r>
            <a:r>
              <a:rPr lang="pt-BR" sz="1400" dirty="0" smtClean="0"/>
              <a:t>:</a:t>
            </a:r>
          </a:p>
          <a:p>
            <a:pPr fontAlgn="base"/>
            <a:endParaRPr lang="pt-BR" sz="1400" dirty="0"/>
          </a:p>
          <a:p>
            <a:pPr fontAlgn="base"/>
            <a:r>
              <a:rPr lang="pt-BR" sz="1400" b="1" dirty="0"/>
              <a:t>Uma demanda de mercado</a:t>
            </a:r>
            <a:r>
              <a:rPr lang="pt-BR" sz="1400" dirty="0"/>
              <a:t>: por exemplo, uma ampliação na fábrica de solas pelo aumento da produção de sapatos;</a:t>
            </a:r>
          </a:p>
          <a:p>
            <a:pPr fontAlgn="base"/>
            <a:endParaRPr lang="pt-BR" sz="1400" dirty="0" smtClean="0"/>
          </a:p>
          <a:p>
            <a:pPr fontAlgn="base"/>
            <a:r>
              <a:rPr lang="pt-BR" sz="1400" b="1" dirty="0"/>
              <a:t>Uma necessidade organizacional</a:t>
            </a:r>
            <a:r>
              <a:rPr lang="pt-BR" sz="1400" dirty="0"/>
              <a:t>: por exemplo, criação de um centro de treinamento de funcionários;</a:t>
            </a:r>
          </a:p>
          <a:p>
            <a:pPr fontAlgn="base"/>
            <a:endParaRPr lang="pt-BR" sz="1400" dirty="0" smtClean="0"/>
          </a:p>
          <a:p>
            <a:pPr fontAlgn="base"/>
            <a:r>
              <a:rPr lang="pt-BR" sz="1400" b="1" dirty="0"/>
              <a:t>Uma solicitação de um cliente</a:t>
            </a:r>
            <a:r>
              <a:rPr lang="pt-BR" sz="1400" dirty="0"/>
              <a:t>: por exemplo, um posto de atendimento técnico dentro da organização de um cliente;</a:t>
            </a:r>
          </a:p>
          <a:p>
            <a:pPr fontAlgn="base"/>
            <a:endParaRPr lang="pt-BR" sz="1400" dirty="0" smtClean="0"/>
          </a:p>
          <a:p>
            <a:pPr fontAlgn="base"/>
            <a:r>
              <a:rPr lang="pt-BR" sz="1400" b="1" dirty="0"/>
              <a:t>Um avanço tecnológico</a:t>
            </a:r>
            <a:r>
              <a:rPr lang="pt-BR" sz="1400" dirty="0"/>
              <a:t>: por exemplo, uma mudança no parque de máquinas devido a modelos modernos mais econômicos;</a:t>
            </a:r>
          </a:p>
          <a:p>
            <a:pPr fontAlgn="base"/>
            <a:endParaRPr lang="pt-BR" sz="1400" dirty="0" smtClean="0"/>
          </a:p>
          <a:p>
            <a:pPr fontAlgn="base"/>
            <a:r>
              <a:rPr lang="pt-BR" sz="1400" b="1" dirty="0"/>
              <a:t>Um requisito legal</a:t>
            </a:r>
            <a:r>
              <a:rPr lang="pt-BR" sz="1400" dirty="0"/>
              <a:t>: por exemplo, mudança dos equipamentos de marcação de ponto de pessoal conforme exigência da lei que obriga a emissão do ticket.</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Conceitos </a:t>
              </a:r>
              <a:r>
                <a:rPr lang="pt-BR" b="1" dirty="0"/>
                <a:t>básicos sobre gestão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9398228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ke pensando no que estud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5873" y="1049714"/>
            <a:ext cx="1035924" cy="106934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73689" y="1023347"/>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3"/>
          <a:srcRect/>
          <a:stretch>
            <a:fillRect/>
          </a:stretch>
        </p:blipFill>
        <p:spPr bwMode="auto">
          <a:xfrm>
            <a:off x="4725144" y="6321152"/>
            <a:ext cx="1643074" cy="2286016"/>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3" name="Cruz 12"/>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uz 14"/>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3283136" y="6321152"/>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7" name="Retângulo 16"/>
          <p:cNvSpPr/>
          <p:nvPr/>
        </p:nvSpPr>
        <p:spPr>
          <a:xfrm>
            <a:off x="4789317" y="6321152"/>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23" name="Cruz 22"/>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ruz 23"/>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2" name="Título 1"/>
          <p:cNvSpPr txBox="1">
            <a:spLocks/>
          </p:cNvSpPr>
          <p:nvPr/>
        </p:nvSpPr>
        <p:spPr>
          <a:xfrm>
            <a:off x="403151" y="1639815"/>
            <a:ext cx="6286544" cy="7345634"/>
          </a:xfrm>
          <a:prstGeom prst="rect">
            <a:avLst/>
          </a:prstGeom>
        </p:spPr>
        <p:txBody>
          <a:bodyPr vert="horz" lIns="91440" tIns="45720" rIns="91440" bIns="45720" rtlCol="0" anchor="t">
            <a:noAutofit/>
          </a:bodyPr>
          <a:lstStyle/>
          <a:p>
            <a:pPr lvl="0">
              <a:spcBef>
                <a:spcPct val="0"/>
              </a:spcBef>
              <a:defRPr/>
            </a:pPr>
            <a:endParaRPr lang="pt-BR" sz="2400" dirty="0"/>
          </a:p>
          <a:p>
            <a:pPr fontAlgn="base"/>
            <a:endParaRPr lang="pt-BR" sz="2400" b="1" dirty="0" smtClean="0"/>
          </a:p>
          <a:p>
            <a:pPr fontAlgn="base"/>
            <a:r>
              <a:rPr lang="pt-BR" sz="2400" b="1" dirty="0" smtClean="0"/>
              <a:t>Unidade 01:</a:t>
            </a:r>
            <a:endParaRPr lang="pt-BR" sz="2400" b="1" dirty="0"/>
          </a:p>
          <a:p>
            <a:pPr fontAlgn="base"/>
            <a:endParaRPr lang="pt-BR" sz="2400" b="1" dirty="0"/>
          </a:p>
          <a:p>
            <a:pPr fontAlgn="base"/>
            <a:r>
              <a:rPr lang="pt-BR" sz="2400" b="1" dirty="0"/>
              <a:t>// </a:t>
            </a:r>
            <a:r>
              <a:rPr lang="pt-BR" sz="2400" b="1" dirty="0" smtClean="0"/>
              <a:t>Conceitos </a:t>
            </a:r>
            <a:r>
              <a:rPr lang="pt-BR" sz="2400" b="1" dirty="0"/>
              <a:t>básicos sobre gestão de </a:t>
            </a:r>
            <a:r>
              <a:rPr lang="pt-BR" sz="2400" b="1" dirty="0" smtClean="0"/>
              <a:t>projetos</a:t>
            </a:r>
            <a:endParaRPr lang="pt-BR" sz="2400" b="1" dirty="0"/>
          </a:p>
          <a:p>
            <a:pPr fontAlgn="base"/>
            <a:r>
              <a:rPr lang="pt-BR" sz="2400" b="1" dirty="0"/>
              <a:t>// </a:t>
            </a:r>
            <a:r>
              <a:rPr lang="pt-BR" sz="2400" b="1" dirty="0" smtClean="0"/>
              <a:t>Papel </a:t>
            </a:r>
            <a:r>
              <a:rPr lang="pt-BR" sz="2400" b="1" dirty="0"/>
              <a:t>do gerente de </a:t>
            </a:r>
            <a:r>
              <a:rPr lang="pt-BR" sz="2400" b="1" dirty="0" smtClean="0"/>
              <a:t>projetos</a:t>
            </a:r>
            <a:endParaRPr lang="pt-BR" sz="2400" b="1" dirty="0"/>
          </a:p>
          <a:p>
            <a:pPr fontAlgn="base"/>
            <a:r>
              <a:rPr lang="pt-BR" sz="2400" b="1" dirty="0"/>
              <a:t>// </a:t>
            </a:r>
            <a:r>
              <a:rPr lang="pt-BR" sz="2400" b="1" dirty="0" smtClean="0"/>
              <a:t>Ciclo </a:t>
            </a:r>
            <a:r>
              <a:rPr lang="pt-BR" sz="2400" b="1" dirty="0"/>
              <a:t>de vida do </a:t>
            </a:r>
            <a:r>
              <a:rPr lang="pt-BR" sz="2400" b="1" dirty="0" smtClean="0"/>
              <a:t>projeto</a:t>
            </a:r>
            <a:endParaRPr lang="pt-BR" sz="2400" b="1" dirty="0"/>
          </a:p>
          <a:p>
            <a:pPr fontAlgn="base"/>
            <a:r>
              <a:rPr lang="pt-BR" sz="2400" b="1" dirty="0"/>
              <a:t>// </a:t>
            </a:r>
            <a:r>
              <a:rPr lang="pt-BR" sz="2400" b="1" dirty="0" smtClean="0"/>
              <a:t>Ferramentas </a:t>
            </a:r>
            <a:r>
              <a:rPr lang="pt-BR" sz="2400" b="1" dirty="0"/>
              <a:t>da gestão de projetos</a:t>
            </a:r>
            <a:endParaRPr lang="pt-BR" sz="2400" dirty="0"/>
          </a:p>
        </p:txBody>
      </p:sp>
      <p:sp>
        <p:nvSpPr>
          <p:cNvPr id="20"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791110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Algumas dessas necessidades estão ilustradas no Diagrama 1</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Fonte</a:t>
            </a:r>
            <a:r>
              <a:rPr lang="pt-BR" sz="1400" dirty="0"/>
              <a:t>: PMI, 2017.</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Conceitos </a:t>
              </a:r>
              <a:r>
                <a:rPr lang="pt-BR" b="1" dirty="0"/>
                <a:t>básicos sobre gestão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8" name="Imagem 7"/>
          <p:cNvPicPr>
            <a:picLocks noChangeAspect="1"/>
          </p:cNvPicPr>
          <p:nvPr/>
        </p:nvPicPr>
        <p:blipFill>
          <a:blip r:embed="rId6"/>
          <a:stretch>
            <a:fillRect/>
          </a:stretch>
        </p:blipFill>
        <p:spPr>
          <a:xfrm>
            <a:off x="401278" y="2360712"/>
            <a:ext cx="5842549" cy="4303383"/>
          </a:xfrm>
          <a:prstGeom prst="rect">
            <a:avLst/>
          </a:prstGeom>
        </p:spPr>
      </p:pic>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3338743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Nas organizações, temos o planejamento estratégico, que define sua missão e visão, estabelecendo metas para direcionar e controlar os esforços necessários para a obtenção de seus objetivos. </a:t>
            </a:r>
            <a:endParaRPr lang="pt-BR" sz="1400" dirty="0" smtClean="0"/>
          </a:p>
          <a:p>
            <a:pPr fontAlgn="base"/>
            <a:endParaRPr lang="pt-BR" sz="1400" dirty="0"/>
          </a:p>
          <a:p>
            <a:pPr fontAlgn="base"/>
            <a:r>
              <a:rPr lang="pt-BR" sz="1400" dirty="0" smtClean="0"/>
              <a:t>O </a:t>
            </a:r>
            <a:r>
              <a:rPr lang="pt-BR" sz="1400" dirty="0"/>
              <a:t>gerenciamento de projetos seria a aplicação de conhecimento, habilidades, ferramentas e técnicas de execução. Seria o “como fazer” para atingir essa visão. </a:t>
            </a:r>
            <a:endParaRPr lang="pt-BR" sz="1400" dirty="0" smtClean="0"/>
          </a:p>
          <a:p>
            <a:pPr fontAlgn="base"/>
            <a:endParaRPr lang="pt-BR" sz="1400" dirty="0"/>
          </a:p>
          <a:p>
            <a:pPr fontAlgn="base"/>
            <a:r>
              <a:rPr lang="pt-BR" sz="1400" dirty="0" smtClean="0"/>
              <a:t>Na </a:t>
            </a:r>
            <a:r>
              <a:rPr lang="pt-BR" sz="1400" dirty="0"/>
              <a:t>definição do PMI, gerenciamento de projetos é “a aplicação de conhecimento, habilidades, ferramentas e técnicas às atividades do projeto a fim de atender aos seus requisitos</a:t>
            </a:r>
            <a:r>
              <a:rPr lang="pt-BR" sz="1400" dirty="0" smtClean="0"/>
              <a:t>”.</a:t>
            </a:r>
          </a:p>
          <a:p>
            <a:pPr fontAlgn="base"/>
            <a:endParaRPr lang="pt-BR" sz="1400" dirty="0"/>
          </a:p>
          <a:p>
            <a:pPr fontAlgn="base"/>
            <a:r>
              <a:rPr lang="pt-BR" sz="1400" dirty="0"/>
              <a:t>De acordo com o PMI, acredita-se que um gerenciamento de projeto eficaz seja indispensável para converter estratégias de negócios em resultados positivos. Gerenciar um projeto implica em:</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smtClean="0"/>
                <a:t>       </a:t>
              </a:r>
              <a:r>
                <a:rPr lang="pt-BR" b="1" dirty="0"/>
                <a:t>Gerenciamento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4" name="Imagem 3"/>
          <p:cNvPicPr>
            <a:picLocks noChangeAspect="1"/>
          </p:cNvPicPr>
          <p:nvPr/>
        </p:nvPicPr>
        <p:blipFill>
          <a:blip r:embed="rId7"/>
          <a:stretch>
            <a:fillRect/>
          </a:stretch>
        </p:blipFill>
        <p:spPr>
          <a:xfrm>
            <a:off x="754093" y="5097016"/>
            <a:ext cx="5126382" cy="4320480"/>
          </a:xfrm>
          <a:prstGeom prst="rect">
            <a:avLst/>
          </a:prstGeom>
        </p:spPr>
      </p:pic>
    </p:spTree>
    <p:extLst>
      <p:ext uri="{BB962C8B-B14F-4D97-AF65-F5344CB8AC3E}">
        <p14:creationId xmlns:p14="http://schemas.microsoft.com/office/powerpoint/2010/main" val="3033460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Em uma organização, existem muitos fatores que limitam a gestão de um projeto, influenciando seu resultado final de forma positiva ou negativa. Alguns dos fatores podem ser</a:t>
            </a:r>
            <a:r>
              <a:rPr lang="pt-BR" sz="1400" dirty="0" smtClean="0"/>
              <a:t>:</a:t>
            </a:r>
            <a:endParaRPr lang="pt-BR" sz="1400" dirty="0"/>
          </a:p>
          <a:p>
            <a:pPr fontAlgn="base"/>
            <a:r>
              <a:rPr lang="pt-BR" sz="1400" b="1" dirty="0"/>
              <a:t>A organização não possui a cultura de projetos, sua disposição é puramente funcional. Na organização baseada em projetos, todos os departamentos estão envolvidos em projetos</a:t>
            </a:r>
            <a:r>
              <a:rPr lang="pt-BR" sz="1400" b="1" dirty="0" smtClean="0"/>
              <a:t>;</a:t>
            </a:r>
            <a:endParaRPr lang="pt-BR" sz="1400" b="1" dirty="0"/>
          </a:p>
          <a:p>
            <a:pPr fontAlgn="base"/>
            <a:endParaRPr lang="pt-BR" sz="1400" b="1" dirty="0"/>
          </a:p>
          <a:p>
            <a:pPr fontAlgn="base"/>
            <a:r>
              <a:rPr lang="pt-BR" sz="1400" b="1" dirty="0"/>
              <a:t>Projetos são únicos e não podem ser geridos da mesma forma, necessitando sempre de treinamento apropriado</a:t>
            </a:r>
            <a:r>
              <a:rPr lang="pt-BR" sz="1400" b="1" dirty="0" smtClean="0"/>
              <a:t>;</a:t>
            </a:r>
            <a:endParaRPr lang="pt-BR" sz="1400" b="1" dirty="0"/>
          </a:p>
          <a:p>
            <a:pPr fontAlgn="base"/>
            <a:endParaRPr lang="pt-BR" sz="1400" b="1" dirty="0"/>
          </a:p>
          <a:p>
            <a:pPr fontAlgn="base"/>
            <a:r>
              <a:rPr lang="pt-BR" sz="1400" b="1" dirty="0"/>
              <a:t>A estrutura e processos da organização não estão bem definidos ou desenhados, fazendo com que a aprovação das etapas permaneça por um longo tempo nos departamentos funcionais</a:t>
            </a:r>
            <a:r>
              <a:rPr lang="pt-BR" sz="1400" b="1" dirty="0" smtClean="0"/>
              <a:t>;</a:t>
            </a:r>
            <a:endParaRPr lang="pt-BR" sz="1400" b="1" dirty="0"/>
          </a:p>
          <a:p>
            <a:pPr fontAlgn="base"/>
            <a:endParaRPr lang="pt-BR" sz="1400" b="1" dirty="0"/>
          </a:p>
          <a:p>
            <a:pPr fontAlgn="base"/>
            <a:r>
              <a:rPr lang="pt-BR" sz="1400" b="1" dirty="0"/>
              <a:t>Infraestrutura inadequada (equipamentos e instalações existentes);</a:t>
            </a:r>
          </a:p>
          <a:p>
            <a:pPr fontAlgn="base"/>
            <a:endParaRPr lang="pt-BR" sz="1400" b="1" dirty="0"/>
          </a:p>
          <a:p>
            <a:pPr fontAlgn="base"/>
            <a:r>
              <a:rPr lang="pt-BR" sz="1400" b="1" dirty="0"/>
              <a:t>Recursos humanos existentes (habilidades, disciplinas e conhecimento do negócio, das necessidades jurídicas e normas governamentais);</a:t>
            </a:r>
          </a:p>
          <a:p>
            <a:pPr fontAlgn="base"/>
            <a:endParaRPr lang="pt-BR" sz="1400" b="1" dirty="0"/>
          </a:p>
          <a:p>
            <a:pPr fontAlgn="base"/>
            <a:r>
              <a:rPr lang="pt-BR" sz="1400" b="1" dirty="0"/>
              <a:t>Administração de pessoal (diretrizes de recrutamento, retenção, demissão etc.);</a:t>
            </a:r>
          </a:p>
          <a:p>
            <a:pPr fontAlgn="base"/>
            <a:endParaRPr lang="pt-BR" sz="1400" b="1" dirty="0"/>
          </a:p>
          <a:p>
            <a:pPr fontAlgn="base"/>
            <a:r>
              <a:rPr lang="pt-BR" sz="1400" b="1" dirty="0"/>
              <a:t>Condições do mercado</a:t>
            </a:r>
            <a:r>
              <a:rPr lang="pt-BR" sz="1400" b="1" dirty="0" smtClean="0"/>
              <a:t>;</a:t>
            </a:r>
          </a:p>
          <a:p>
            <a:pPr fontAlgn="base"/>
            <a:endParaRPr lang="pt-BR" sz="1400" b="1" dirty="0"/>
          </a:p>
          <a:p>
            <a:pPr fontAlgn="base"/>
            <a:r>
              <a:rPr lang="pt-BR" sz="1400" b="1" dirty="0"/>
              <a:t>Ambiente físico (ecologia local e geografia física afetada);</a:t>
            </a:r>
          </a:p>
          <a:p>
            <a:pPr fontAlgn="base"/>
            <a:endParaRPr lang="pt-BR" sz="1400" b="1" dirty="0"/>
          </a:p>
          <a:p>
            <a:pPr fontAlgn="base"/>
            <a:r>
              <a:rPr lang="pt-BR" sz="1400" b="1" dirty="0" smtClean="0"/>
              <a:t>Tolerância </a:t>
            </a:r>
            <a:r>
              <a:rPr lang="pt-BR" sz="1400" b="1" dirty="0"/>
              <a:t>a riscos das partes envolvidas;</a:t>
            </a:r>
          </a:p>
          <a:p>
            <a:pPr fontAlgn="base"/>
            <a:endParaRPr lang="pt-BR" sz="1400" b="1" dirty="0"/>
          </a:p>
          <a:p>
            <a:pPr fontAlgn="base"/>
            <a:r>
              <a:rPr lang="pt-BR" sz="1400" b="1" dirty="0"/>
              <a:t>Clima político;</a:t>
            </a:r>
          </a:p>
          <a:p>
            <a:pPr fontAlgn="base"/>
            <a:endParaRPr lang="pt-BR" sz="1400" b="1" dirty="0"/>
          </a:p>
          <a:p>
            <a:pPr fontAlgn="base"/>
            <a:r>
              <a:rPr lang="pt-BR" sz="1400" b="1" dirty="0"/>
              <a:t>Canais de comunicação da organização bem estabelecidos;</a:t>
            </a:r>
          </a:p>
          <a:p>
            <a:pPr fontAlgn="base"/>
            <a:endParaRPr lang="pt-BR" sz="1400" b="1" dirty="0"/>
          </a:p>
          <a:p>
            <a:pPr fontAlgn="base"/>
            <a:r>
              <a:rPr lang="pt-BR" sz="1400" b="1" dirty="0"/>
              <a:t>Banco de dados sobre outros projetos, histórico de riscos;</a:t>
            </a:r>
          </a:p>
          <a:p>
            <a:pPr fontAlgn="base"/>
            <a:endParaRPr lang="pt-BR" sz="1400" b="1" dirty="0"/>
          </a:p>
          <a:p>
            <a:pPr fontAlgn="base"/>
            <a:r>
              <a:rPr lang="pt-BR" sz="1400" b="1" dirty="0"/>
              <a:t>Sistema de informações do gerenciamento de projetos (para elaboração de cronogramas, para coleta e distribuição etc.).</a:t>
            </a:r>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smtClean="0"/>
                <a:t>       </a:t>
              </a:r>
              <a:r>
                <a:rPr lang="pt-BR" b="1" dirty="0"/>
                <a:t>Gerenciamento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8654357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objetivo maior da gestão de projetos é a entrega final dentro do </a:t>
            </a:r>
            <a:r>
              <a:rPr lang="pt-BR" sz="1400" b="1" dirty="0"/>
              <a:t>escopo</a:t>
            </a:r>
            <a:r>
              <a:rPr lang="pt-BR" sz="1400" dirty="0"/>
              <a:t>, do prazo e no orçamento aprovado. Para isso, os processos precisam ser bem executados</a:t>
            </a:r>
            <a:r>
              <a:rPr lang="pt-BR" sz="1400" dirty="0" smtClean="0"/>
              <a:t>.</a:t>
            </a:r>
          </a:p>
          <a:p>
            <a:pPr fontAlgn="base"/>
            <a:endParaRPr lang="pt-BR" sz="1400" b="1" dirty="0"/>
          </a:p>
          <a:p>
            <a:pPr fontAlgn="base"/>
            <a:r>
              <a:rPr lang="pt-BR" sz="1400" dirty="0"/>
              <a:t>“Escopo é o trabalho que deve ser realizado para entregar um produto, serviço ou resultado com as características e funções especificadas” (PMI, 2017, p. 744</a:t>
            </a:r>
            <a:r>
              <a:rPr lang="pt-BR" sz="1400" dirty="0" smtClean="0"/>
              <a:t>).</a:t>
            </a:r>
          </a:p>
          <a:p>
            <a:pPr fontAlgn="base"/>
            <a:endParaRPr lang="pt-BR" sz="1400" b="1" dirty="0"/>
          </a:p>
          <a:p>
            <a:pPr fontAlgn="base"/>
            <a:r>
              <a:rPr lang="pt-BR" sz="1400" dirty="0"/>
              <a:t>É preciso salientar que a maneira que a organização está estruturada, considerando seus cargos e funções, pode influenciar diretamente o resultado de seus projetos. </a:t>
            </a:r>
            <a:endParaRPr lang="pt-BR" sz="1400" dirty="0" smtClean="0"/>
          </a:p>
          <a:p>
            <a:pPr fontAlgn="base"/>
            <a:endParaRPr lang="pt-BR" sz="1400" dirty="0"/>
          </a:p>
          <a:p>
            <a:pPr fontAlgn="base"/>
            <a:r>
              <a:rPr lang="pt-BR" sz="1400" dirty="0" smtClean="0"/>
              <a:t>A </a:t>
            </a:r>
            <a:r>
              <a:rPr lang="pt-BR" sz="1400" dirty="0"/>
              <a:t>maioria das organizações estão estruturadas de forma funcional, projetizada e matricial, embora existam outras formas</a:t>
            </a:r>
            <a:r>
              <a:rPr lang="pt-BR" sz="1400" dirty="0" smtClean="0"/>
              <a:t>.</a:t>
            </a:r>
          </a:p>
          <a:p>
            <a:pPr fontAlgn="base"/>
            <a:endParaRPr lang="pt-BR" sz="1400" dirty="0"/>
          </a:p>
          <a:p>
            <a:pPr fontAlgn="base"/>
            <a:r>
              <a:rPr lang="pt-BR" sz="1400" dirty="0"/>
              <a:t>As organizações de estrutura funcional são as agrupadas por áreas específicas e o gerenciamento do projeto, nesse caso, será limitado para aplicar recursos e atribuir tarefas. </a:t>
            </a:r>
            <a:endParaRPr lang="pt-BR" sz="1400" dirty="0" smtClean="0"/>
          </a:p>
          <a:p>
            <a:pPr fontAlgn="base"/>
            <a:endParaRPr lang="pt-BR" sz="1400" dirty="0"/>
          </a:p>
          <a:p>
            <a:pPr fontAlgn="base"/>
            <a:r>
              <a:rPr lang="pt-BR" sz="1400" dirty="0" smtClean="0"/>
              <a:t>Seu </a:t>
            </a:r>
            <a:r>
              <a:rPr lang="pt-BR" sz="1400" dirty="0"/>
              <a:t>organograma funcional apresenta o presidente da organização e seus gerentes divididos por áreas como produção, marketing, engenharia, contabilidade etc. </a:t>
            </a:r>
            <a:endParaRPr lang="pt-BR" sz="1400" dirty="0" smtClean="0"/>
          </a:p>
          <a:p>
            <a:pPr fontAlgn="base"/>
            <a:endParaRPr lang="pt-BR" sz="1400" dirty="0"/>
          </a:p>
          <a:p>
            <a:pPr fontAlgn="base"/>
            <a:r>
              <a:rPr lang="pt-BR" sz="1400" dirty="0" smtClean="0"/>
              <a:t>O </a:t>
            </a:r>
            <a:r>
              <a:rPr lang="pt-BR" sz="1400" dirty="0"/>
              <a:t>gerenciamento de projetos trabalha no nível dos gerentes e deve se reportar a eles para acesso à equipe.</a:t>
            </a:r>
          </a:p>
          <a:p>
            <a:pPr fontAlgn="base"/>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smtClean="0"/>
                <a:t>       </a:t>
              </a:r>
              <a:r>
                <a:rPr lang="pt-BR" b="1" dirty="0"/>
                <a:t>Gerenciamento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5278668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equipes funcionais estão mais focadas em suas rotinas e não nos projetos, conforme representado no Diagrama 2</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Fonte</a:t>
            </a:r>
            <a:r>
              <a:rPr lang="pt-BR" sz="1400" dirty="0"/>
              <a:t>: PMI, 2017.</a:t>
            </a:r>
            <a:endParaRPr lang="pt-BR" sz="1400" dirty="0" smtClean="0"/>
          </a:p>
          <a:p>
            <a:pPr fontAlgn="base"/>
            <a:endParaRPr lang="pt-BR" sz="1400" b="1" dirty="0"/>
          </a:p>
          <a:p>
            <a:pPr fontAlgn="base"/>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smtClean="0"/>
                <a:t>       </a:t>
              </a:r>
              <a:r>
                <a:rPr lang="pt-BR" b="1" dirty="0"/>
                <a:t>Gerenciamento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329309" y="2432720"/>
            <a:ext cx="5964360" cy="4608512"/>
          </a:xfrm>
          <a:prstGeom prst="rect">
            <a:avLst/>
          </a:prstGeom>
        </p:spPr>
      </p:pic>
    </p:spTree>
    <p:extLst>
      <p:ext uri="{BB962C8B-B14F-4D97-AF65-F5344CB8AC3E}">
        <p14:creationId xmlns:p14="http://schemas.microsoft.com/office/powerpoint/2010/main" val="28463900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Nas organizações por projeto, abaixo do presidente, temos os gerentes por projetos em andamento. </a:t>
            </a:r>
            <a:endParaRPr lang="pt-BR" sz="1400" dirty="0" smtClean="0"/>
          </a:p>
          <a:p>
            <a:pPr fontAlgn="base"/>
            <a:endParaRPr lang="pt-BR" sz="1400" dirty="0"/>
          </a:p>
          <a:p>
            <a:pPr fontAlgn="base"/>
            <a:r>
              <a:rPr lang="pt-BR" sz="1400" dirty="0" smtClean="0"/>
              <a:t>Todo </a:t>
            </a:r>
            <a:r>
              <a:rPr lang="pt-BR" sz="1400" dirty="0"/>
              <a:t>gerente está responsável por uma equipe multidisciplinar para atender às necessidades do projeto. Assim, o gerenciamento é mais fácil, e a equipe está focada em obter o resultado final. </a:t>
            </a:r>
            <a:endParaRPr lang="pt-BR" sz="1400" dirty="0" smtClean="0"/>
          </a:p>
          <a:p>
            <a:pPr fontAlgn="base"/>
            <a:endParaRPr lang="pt-BR" sz="1400" dirty="0"/>
          </a:p>
          <a:p>
            <a:pPr fontAlgn="base"/>
            <a:r>
              <a:rPr lang="pt-BR" sz="1400" dirty="0" smtClean="0"/>
              <a:t>A </a:t>
            </a:r>
            <a:r>
              <a:rPr lang="pt-BR" sz="1400" dirty="0"/>
              <a:t>matriz por projetos é representada no Diagrama 3. Embora a equipe esteja focada no projeto, a insegurança e incerteza de continuidade do emprego após o seu término existe</a:t>
            </a:r>
            <a:r>
              <a:rPr lang="pt-BR" sz="1400" dirty="0" smtClean="0"/>
              <a:t>.</a:t>
            </a:r>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r>
              <a:rPr lang="pt-BR" sz="1400" b="1" dirty="0"/>
              <a:t>Fonte</a:t>
            </a:r>
            <a:r>
              <a:rPr lang="pt-BR" sz="1400" dirty="0"/>
              <a:t>: PMI, 2017.</a:t>
            </a:r>
            <a:endParaRPr lang="pt-BR" sz="1400" b="1" dirty="0"/>
          </a:p>
          <a:p>
            <a:pPr fontAlgn="base"/>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smtClean="0"/>
                <a:t>       </a:t>
              </a:r>
              <a:r>
                <a:rPr lang="pt-BR" b="1" dirty="0"/>
                <a:t>Gerenciamento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4" name="Imagem 3"/>
          <p:cNvPicPr>
            <a:picLocks noChangeAspect="1"/>
          </p:cNvPicPr>
          <p:nvPr/>
        </p:nvPicPr>
        <p:blipFill>
          <a:blip r:embed="rId7"/>
          <a:stretch>
            <a:fillRect/>
          </a:stretch>
        </p:blipFill>
        <p:spPr>
          <a:xfrm>
            <a:off x="412376" y="4232920"/>
            <a:ext cx="5819302" cy="4546521"/>
          </a:xfrm>
          <a:prstGeom prst="rect">
            <a:avLst/>
          </a:prstGeom>
        </p:spPr>
      </p:pic>
    </p:spTree>
    <p:extLst>
      <p:ext uri="{BB962C8B-B14F-4D97-AF65-F5344CB8AC3E}">
        <p14:creationId xmlns:p14="http://schemas.microsoft.com/office/powerpoint/2010/main" val="3180337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estrutura matricial é a mistura das duas estruturas, visando balancear os pontos fracos e fortes de ambas. </a:t>
            </a:r>
            <a:endParaRPr lang="pt-BR" sz="1400" dirty="0" smtClean="0"/>
          </a:p>
          <a:p>
            <a:pPr fontAlgn="base"/>
            <a:endParaRPr lang="pt-BR" sz="1400" dirty="0"/>
          </a:p>
          <a:p>
            <a:pPr fontAlgn="base"/>
            <a:r>
              <a:rPr lang="pt-BR" sz="1400" dirty="0" smtClean="0"/>
              <a:t>O </a:t>
            </a:r>
            <a:r>
              <a:rPr lang="pt-BR" sz="1400" dirty="0"/>
              <a:t>projeto ganha mais atenção que na estrutura funcional, já que a equipe de projetos fica alocada na área funcional. A comunicação precisa ser muito eficiente para as negociações entre os gerentes não conflitarem, por exemplo, em relação a um determinado colaborador que terá duas funções: participar no projeto e manter a função no setor. </a:t>
            </a:r>
            <a:endParaRPr lang="pt-BR" sz="1400" dirty="0" smtClean="0"/>
          </a:p>
          <a:p>
            <a:pPr fontAlgn="base"/>
            <a:endParaRPr lang="pt-BR" sz="1400" dirty="0"/>
          </a:p>
          <a:p>
            <a:pPr fontAlgn="base"/>
            <a:r>
              <a:rPr lang="pt-BR" sz="1400" dirty="0" smtClean="0"/>
              <a:t>O </a:t>
            </a:r>
            <a:r>
              <a:rPr lang="pt-BR" sz="1400" dirty="0"/>
              <a:t>conflito de alocação de recursos pode gerar tensão entre as áreas. Na Tabela 1, mostramos a influência das estruturas organizacionais nos projetos</a:t>
            </a:r>
            <a:r>
              <a:rPr lang="pt-BR" sz="1400" dirty="0" smtClean="0"/>
              <a:t>.</a:t>
            </a:r>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r>
              <a:rPr lang="pt-BR" sz="1400" b="1" dirty="0"/>
              <a:t>Fonte</a:t>
            </a:r>
            <a:r>
              <a:rPr lang="pt-BR" sz="1400" dirty="0"/>
              <a:t>: PMI, 2013.</a:t>
            </a:r>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smtClean="0"/>
                <a:t>       </a:t>
              </a:r>
              <a:r>
                <a:rPr lang="pt-BR" b="1" dirty="0"/>
                <a:t>Gerenciamento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424315" y="4448944"/>
            <a:ext cx="5812997" cy="4608512"/>
          </a:xfrm>
          <a:prstGeom prst="rect">
            <a:avLst/>
          </a:prstGeom>
        </p:spPr>
      </p:pic>
    </p:spTree>
    <p:extLst>
      <p:ext uri="{BB962C8B-B14F-4D97-AF65-F5344CB8AC3E}">
        <p14:creationId xmlns:p14="http://schemas.microsoft.com/office/powerpoint/2010/main" val="42519199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gerente de projetos é a pessoa responsável pela </a:t>
            </a:r>
            <a:r>
              <a:rPr lang="pt-BR" sz="1400" b="1" dirty="0"/>
              <a:t>gestão </a:t>
            </a:r>
            <a:r>
              <a:rPr lang="pt-BR" sz="1400" dirty="0"/>
              <a:t>e pela realização do objetivo do projeto. Sua liderança é voltada para fazer com que a equipe do projeto alcance os resultados esperados. O papel do profissional que atuará como gerente de projeto difere do papel dos gerentes administrativos funcionais principalmente pela abordagem empregada em relação aos seguintes aspectos</a:t>
            </a:r>
            <a:r>
              <a:rPr lang="pt-BR" sz="1400" dirty="0" smtClean="0"/>
              <a:t>:</a:t>
            </a:r>
          </a:p>
          <a:p>
            <a:pPr fontAlgn="base"/>
            <a:endParaRPr lang="pt-BR" sz="1400" dirty="0"/>
          </a:p>
          <a:p>
            <a:pPr fontAlgn="base"/>
            <a:r>
              <a:rPr lang="pt-BR" sz="1400" b="1" dirty="0"/>
              <a:t>Deve obter resultados por meio de esforços coordenados de muitas unidades funcionais. Portanto, deve se reportar à pessoa de nível superior a essas funções tendo o acesso direto, apoio e confiabilidade</a:t>
            </a:r>
            <a:r>
              <a:rPr lang="pt-BR" sz="1400" b="1" dirty="0" smtClean="0"/>
              <a:t>;</a:t>
            </a:r>
            <a:endParaRPr lang="pt-BR" sz="1400" b="1" dirty="0"/>
          </a:p>
          <a:p>
            <a:pPr fontAlgn="base"/>
            <a:endParaRPr lang="pt-BR" sz="1400" b="1" dirty="0"/>
          </a:p>
          <a:p>
            <a:pPr fontAlgn="base"/>
            <a:r>
              <a:rPr lang="pt-BR" sz="1400" b="1" dirty="0"/>
              <a:t>Como liderança, deve ter status organizacional para permear qualquer departamento da organização e ter um relacionamento eficiente com os gerentes das áreas</a:t>
            </a:r>
            <a:r>
              <a:rPr lang="pt-BR" sz="1400" b="1" dirty="0" smtClean="0"/>
              <a:t>;</a:t>
            </a:r>
            <a:endParaRPr lang="pt-BR" sz="1400" b="1" dirty="0"/>
          </a:p>
          <a:p>
            <a:pPr fontAlgn="base"/>
            <a:endParaRPr lang="pt-BR" sz="1400" b="1" dirty="0"/>
          </a:p>
          <a:p>
            <a:pPr fontAlgn="base"/>
            <a:r>
              <a:rPr lang="pt-BR" sz="1400" b="1" dirty="0"/>
              <a:t>Ter uma comunicação eficiente com todos os níveis da organização, desenvolvendo uma visão e uma estratégia de alinhamento e apoio dos envolvidos no projeto</a:t>
            </a:r>
            <a:r>
              <a:rPr lang="pt-BR" sz="1400" b="1" dirty="0" smtClean="0"/>
              <a:t>;</a:t>
            </a:r>
            <a:endParaRPr lang="pt-BR" sz="1400" b="1" dirty="0"/>
          </a:p>
          <a:p>
            <a:pPr fontAlgn="base"/>
            <a:endParaRPr lang="pt-BR" sz="1400" b="1" dirty="0"/>
          </a:p>
          <a:p>
            <a:pPr fontAlgn="base"/>
            <a:r>
              <a:rPr lang="pt-BR" sz="1400" b="1" dirty="0"/>
              <a:t>Ser motivador. Estimular as pessoas para que atinjam altos níveis de desempenho e superem barreiras</a:t>
            </a:r>
            <a:r>
              <a:rPr lang="pt-BR" sz="1400" b="1" dirty="0" smtClean="0"/>
              <a:t>;</a:t>
            </a:r>
            <a:endParaRPr lang="pt-BR" sz="1400" b="1" dirty="0"/>
          </a:p>
          <a:p>
            <a:pPr fontAlgn="base"/>
            <a:endParaRPr lang="pt-BR" sz="1400" b="1" dirty="0"/>
          </a:p>
          <a:p>
            <a:pPr fontAlgn="base"/>
            <a:r>
              <a:rPr lang="pt-BR" sz="1400" b="1" dirty="0"/>
              <a:t>Negociar e gerenciar conflitos. Mediar entendimentos para se chegar a uma solução dos problemas que aparecem, inevitavelmente, em qualquer projeto</a:t>
            </a:r>
            <a:r>
              <a:rPr lang="pt-BR" sz="1400" b="1" dirty="0" smtClean="0"/>
              <a:t>;</a:t>
            </a:r>
            <a:endParaRPr lang="pt-BR" sz="1400" b="1" dirty="0"/>
          </a:p>
          <a:p>
            <a:pPr fontAlgn="base"/>
            <a:endParaRPr lang="pt-BR" sz="1400" b="1" dirty="0"/>
          </a:p>
          <a:p>
            <a:pPr fontAlgn="base"/>
            <a:r>
              <a:rPr lang="pt-BR" sz="1400" b="1" dirty="0"/>
              <a:t>Tomar decisões para a definição do problema, identificação e análise de alternativas</a:t>
            </a:r>
            <a:r>
              <a:rPr lang="pt-BR" sz="1400" b="1" dirty="0" smtClean="0"/>
              <a:t>;</a:t>
            </a:r>
            <a:endParaRPr lang="pt-BR" sz="1400" b="1" dirty="0"/>
          </a:p>
          <a:p>
            <a:pPr fontAlgn="base"/>
            <a:endParaRPr lang="pt-BR" sz="1400" b="1" dirty="0"/>
          </a:p>
          <a:p>
            <a:pPr fontAlgn="base"/>
            <a:r>
              <a:rPr lang="pt-BR" sz="1400" b="1" dirty="0"/>
              <a:t>Conhecimento generalista, ou seja, em diversas especialidades e com capacidade de aprofundar no negócio.</a:t>
            </a:r>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Papel do gerente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557947" cy="380115"/>
            <a:chOff x="303101" y="1051243"/>
            <a:chExt cx="3557947" cy="380115"/>
          </a:xfrm>
        </p:grpSpPr>
        <p:sp>
          <p:nvSpPr>
            <p:cNvPr id="19" name="Retângulo de cantos arredondados 18"/>
            <p:cNvSpPr/>
            <p:nvPr/>
          </p:nvSpPr>
          <p:spPr>
            <a:xfrm>
              <a:off x="303101" y="1059557"/>
              <a:ext cx="35579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82168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Papel do gerente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9846135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gerente de projetos tem que ser dinâmico e sábio para lidar com situações novas e inesperadas a todo o momento. </a:t>
            </a:r>
            <a:endParaRPr lang="pt-BR" sz="1400" dirty="0" smtClean="0"/>
          </a:p>
          <a:p>
            <a:pPr fontAlgn="base"/>
            <a:endParaRPr lang="pt-BR" sz="1400" dirty="0"/>
          </a:p>
          <a:p>
            <a:pPr fontAlgn="base"/>
            <a:r>
              <a:rPr lang="pt-BR" sz="1400" dirty="0" smtClean="0"/>
              <a:t>Deve </a:t>
            </a:r>
            <a:r>
              <a:rPr lang="pt-BR" sz="1400" dirty="0"/>
              <a:t>ter firmeza para tomar decisões rápidas e certas. </a:t>
            </a:r>
            <a:endParaRPr lang="pt-BR" sz="1400" dirty="0" smtClean="0"/>
          </a:p>
          <a:p>
            <a:pPr fontAlgn="base"/>
            <a:endParaRPr lang="pt-BR" sz="1400" dirty="0"/>
          </a:p>
          <a:p>
            <a:pPr fontAlgn="base"/>
            <a:r>
              <a:rPr lang="pt-BR" sz="1400" dirty="0" smtClean="0"/>
              <a:t>Ter </a:t>
            </a:r>
            <a:r>
              <a:rPr lang="pt-BR" sz="1400" dirty="0"/>
              <a:t>cautela, maturidade e bom senso, transmitindo sempre segurança para os membros da equipe e criando um ambiente de colaboração, além de estar disposto a assumir riscos sem retaliações nos erros ocorridos. Deve sempre procurar criar e inovar</a:t>
            </a:r>
            <a:r>
              <a:rPr lang="pt-BR" sz="1400" dirty="0" smtClean="0"/>
              <a:t>.</a:t>
            </a:r>
          </a:p>
          <a:p>
            <a:pPr fontAlgn="base"/>
            <a:endParaRPr lang="pt-BR" sz="1400" dirty="0"/>
          </a:p>
          <a:p>
            <a:pPr fontAlgn="base"/>
            <a:r>
              <a:rPr lang="pt-BR" sz="1400" dirty="0"/>
              <a:t>Em algumas organizações, o gerente de projeto atua antes mesmo que exista um projeto, fazendo parte da equipe estratégica, com visão do negócio, analisando e propondo ideias. </a:t>
            </a:r>
            <a:endParaRPr lang="pt-BR" sz="1400" dirty="0" smtClean="0"/>
          </a:p>
          <a:p>
            <a:pPr fontAlgn="base"/>
            <a:endParaRPr lang="pt-BR" sz="1400" dirty="0"/>
          </a:p>
          <a:p>
            <a:pPr fontAlgn="base"/>
            <a:r>
              <a:rPr lang="pt-BR" sz="1400" dirty="0" smtClean="0"/>
              <a:t>O </a:t>
            </a:r>
            <a:r>
              <a:rPr lang="pt-BR" sz="1400" dirty="0"/>
              <a:t>PMI faz uma analogia entre o gerente de projetos e o maestro de uma orquestra. </a:t>
            </a:r>
            <a:endParaRPr lang="pt-BR" sz="1400" dirty="0" smtClean="0"/>
          </a:p>
          <a:p>
            <a:pPr fontAlgn="base"/>
            <a:endParaRPr lang="pt-BR" sz="1400" dirty="0"/>
          </a:p>
          <a:p>
            <a:pPr fontAlgn="base"/>
            <a:r>
              <a:rPr lang="pt-BR" sz="1400" dirty="0" smtClean="0"/>
              <a:t>Em </a:t>
            </a:r>
            <a:r>
              <a:rPr lang="pt-BR" sz="1400" dirty="0"/>
              <a:t>grandes projetos, o gerente precisa coordenar muitas pessoas em uma só equipe e precisa ter o controle de todas as funções de forma a intervir no momento certo, se preciso. </a:t>
            </a:r>
            <a:endParaRPr lang="pt-BR" sz="1400" dirty="0" smtClean="0"/>
          </a:p>
          <a:p>
            <a:pPr fontAlgn="base"/>
            <a:endParaRPr lang="pt-BR" sz="1400" dirty="0"/>
          </a:p>
          <a:p>
            <a:pPr fontAlgn="base"/>
            <a:r>
              <a:rPr lang="pt-BR" sz="1400" dirty="0" smtClean="0"/>
              <a:t>Tanto </a:t>
            </a:r>
            <a:r>
              <a:rPr lang="pt-BR" sz="1400" dirty="0"/>
              <a:t>a orquestra como o projeto precisam ser conduzidos e motivados, para uma conclusão bem-sucedida. </a:t>
            </a:r>
            <a:endParaRPr lang="pt-BR" sz="1400" dirty="0" smtClean="0"/>
          </a:p>
          <a:p>
            <a:pPr fontAlgn="base"/>
            <a:endParaRPr lang="pt-BR" sz="1400" dirty="0"/>
          </a:p>
          <a:p>
            <a:pPr fontAlgn="base"/>
            <a:r>
              <a:rPr lang="pt-BR" sz="1400" dirty="0" smtClean="0"/>
              <a:t>O </a:t>
            </a:r>
            <a:r>
              <a:rPr lang="pt-BR" sz="1400" dirty="0"/>
              <a:t>conhecimento, a experiência e a compreensão de todas as tarefas faz com que o gerente de projetos orquestre sua equipe e seja um ponto de apoio. </a:t>
            </a:r>
            <a:endParaRPr lang="pt-BR" sz="1400" dirty="0" smtClean="0"/>
          </a:p>
          <a:p>
            <a:pPr fontAlgn="base"/>
            <a:endParaRPr lang="pt-BR" sz="1400" dirty="0"/>
          </a:p>
          <a:p>
            <a:pPr fontAlgn="base"/>
            <a:r>
              <a:rPr lang="pt-BR" sz="1400" dirty="0" smtClean="0"/>
              <a:t>É </a:t>
            </a:r>
            <a:r>
              <a:rPr lang="pt-BR" sz="1400" dirty="0"/>
              <a:t>importante também que o gerente mantenha uma comunicação em tempo real e interprete os documentos gerados pela equipe, além de fazer sugestões e convocar reuniões de alinhamento. </a:t>
            </a:r>
            <a:endParaRPr lang="pt-BR" sz="1400" dirty="0" smtClean="0"/>
          </a:p>
          <a:p>
            <a:pPr fontAlgn="base"/>
            <a:endParaRPr lang="pt-BR" sz="1400" dirty="0"/>
          </a:p>
          <a:p>
            <a:pPr fontAlgn="base"/>
            <a:r>
              <a:rPr lang="pt-BR" sz="1400" dirty="0" smtClean="0"/>
              <a:t>O </a:t>
            </a:r>
            <a:r>
              <a:rPr lang="pt-BR" sz="1400" dirty="0"/>
              <a:t>gerente do projeto lidera a equipe e mantém as expectativas das </a:t>
            </a:r>
            <a:r>
              <a:rPr lang="pt-BR" sz="1400" b="1" dirty="0"/>
              <a:t>partes interessadas</a:t>
            </a:r>
            <a:r>
              <a:rPr lang="pt-BR" sz="1400" dirty="0"/>
              <a:t>, equilibrando restrições e recursos disponíveis.</a:t>
            </a:r>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Papel do gerente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557947" cy="380115"/>
            <a:chOff x="303101" y="1051243"/>
            <a:chExt cx="3557947" cy="380115"/>
          </a:xfrm>
        </p:grpSpPr>
        <p:sp>
          <p:nvSpPr>
            <p:cNvPr id="19" name="Retângulo de cantos arredondados 18"/>
            <p:cNvSpPr/>
            <p:nvPr/>
          </p:nvSpPr>
          <p:spPr>
            <a:xfrm>
              <a:off x="303101" y="1059557"/>
              <a:ext cx="35579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82168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Papel do gerente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6798015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2" name="Retângulo de cantos arredondados 3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Papel do gerente de </a:t>
            </a:r>
            <a:r>
              <a:rPr lang="pt-BR" b="1" dirty="0" smtClean="0"/>
              <a:t>projetos</a:t>
            </a:r>
            <a:endParaRPr lang="pt-BR" dirty="0"/>
          </a:p>
        </p:txBody>
      </p:sp>
      <p:pic>
        <p:nvPicPr>
          <p:cNvPr id="4" name="Imagem 3"/>
          <p:cNvPicPr>
            <a:picLocks noChangeAspect="1"/>
          </p:cNvPicPr>
          <p:nvPr/>
        </p:nvPicPr>
        <p:blipFill>
          <a:blip r:embed="rId6"/>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smtClean="0"/>
          </a:p>
          <a:p>
            <a:endParaRPr lang="pt-BR" sz="1400" dirty="0" smtClean="0"/>
          </a:p>
          <a:p>
            <a:endParaRPr lang="pt-BR" sz="1400" dirty="0" smtClean="0"/>
          </a:p>
          <a:p>
            <a:pPr fontAlgn="base"/>
            <a:r>
              <a:rPr lang="pt-BR" sz="1400" b="1" dirty="0"/>
              <a:t>Parte interessada (</a:t>
            </a:r>
            <a:r>
              <a:rPr lang="pt-BR" sz="1400" b="1" i="1" dirty="0"/>
              <a:t>Stakeholder</a:t>
            </a:r>
            <a:r>
              <a:rPr lang="pt-BR" sz="1400" b="1" dirty="0"/>
              <a:t>): </a:t>
            </a:r>
            <a:endParaRPr lang="pt-BR" sz="1400" b="1" dirty="0" smtClean="0"/>
          </a:p>
          <a:p>
            <a:pPr fontAlgn="base"/>
            <a:r>
              <a:rPr lang="pt-BR" sz="1400" dirty="0" smtClean="0"/>
              <a:t>um </a:t>
            </a:r>
            <a:r>
              <a:rPr lang="pt-BR" sz="1400" dirty="0"/>
              <a:t>indivíduo, grupo ou organização que possa afetar, ser afetado, </a:t>
            </a:r>
            <a:endParaRPr lang="pt-BR" sz="1400" dirty="0" smtClean="0"/>
          </a:p>
          <a:p>
            <a:pPr fontAlgn="base"/>
            <a:r>
              <a:rPr lang="pt-BR" sz="1400" dirty="0" smtClean="0"/>
              <a:t>ou </a:t>
            </a:r>
            <a:r>
              <a:rPr lang="pt-BR" sz="1400" dirty="0"/>
              <a:t>sentir-se afetado por uma decisão, atividade, ou resultado de </a:t>
            </a:r>
            <a:endParaRPr lang="pt-BR" sz="1400" dirty="0" smtClean="0"/>
          </a:p>
          <a:p>
            <a:pPr fontAlgn="base"/>
            <a:r>
              <a:rPr lang="pt-BR" sz="1400" dirty="0" smtClean="0"/>
              <a:t>um </a:t>
            </a:r>
            <a:r>
              <a:rPr lang="pt-BR" sz="1400" dirty="0"/>
              <a:t>projeto, programa ou portfólio</a:t>
            </a:r>
            <a:r>
              <a:rPr lang="pt-BR" sz="1400" dirty="0" smtClean="0"/>
              <a:t>.</a:t>
            </a:r>
          </a:p>
          <a:p>
            <a:pPr fontAlgn="base"/>
            <a:endParaRPr lang="pt-BR" sz="1400" dirty="0"/>
          </a:p>
          <a:p>
            <a:pPr fontAlgn="base"/>
            <a:r>
              <a:rPr lang="pt-BR" sz="1400" b="1" dirty="0"/>
              <a:t>Patrocinador (</a:t>
            </a:r>
            <a:r>
              <a:rPr lang="pt-BR" sz="1400" b="1" i="1" dirty="0"/>
              <a:t>Sponsor</a:t>
            </a:r>
            <a:r>
              <a:rPr lang="pt-BR" sz="1400" b="1" dirty="0"/>
              <a:t>): </a:t>
            </a:r>
            <a:endParaRPr lang="pt-BR" sz="1400" b="1" dirty="0" smtClean="0"/>
          </a:p>
          <a:p>
            <a:pPr fontAlgn="base"/>
            <a:r>
              <a:rPr lang="pt-BR" sz="1400" dirty="0" smtClean="0"/>
              <a:t>uma </a:t>
            </a:r>
            <a:r>
              <a:rPr lang="pt-BR" sz="1400" dirty="0"/>
              <a:t>pessoa ou um grupo que fornece recursos e suporte para o projeto, programa ou portfólio, e é responsável pelo seu sucesso. (PMI, 2017).</a:t>
            </a:r>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p:txBody>
      </p:sp>
      <p:sp>
        <p:nvSpPr>
          <p:cNvPr id="22"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25" name="Grupo 24"/>
          <p:cNvGrpSpPr/>
          <p:nvPr/>
        </p:nvGrpSpPr>
        <p:grpSpPr>
          <a:xfrm>
            <a:off x="303101" y="1051243"/>
            <a:ext cx="3557947" cy="380115"/>
            <a:chOff x="303101" y="1051243"/>
            <a:chExt cx="3557947" cy="380115"/>
          </a:xfrm>
        </p:grpSpPr>
        <p:sp>
          <p:nvSpPr>
            <p:cNvPr id="26" name="Retângulo de cantos arredondados 25"/>
            <p:cNvSpPr/>
            <p:nvPr/>
          </p:nvSpPr>
          <p:spPr>
            <a:xfrm>
              <a:off x="303101" y="1059557"/>
              <a:ext cx="35579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7" name="Retângulo de cantos arredondados 26"/>
            <p:cNvSpPr/>
            <p:nvPr/>
          </p:nvSpPr>
          <p:spPr>
            <a:xfrm>
              <a:off x="895349" y="1051243"/>
              <a:ext cx="282168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Papel do gerente de projetos</a:t>
              </a:r>
              <a:endParaRPr lang="pt-BR" sz="1450" dirty="0"/>
            </a:p>
          </p:txBody>
        </p:sp>
        <p:pic>
          <p:nvPicPr>
            <p:cNvPr id="31" name="Imagem 30"/>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4465946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txBox="1">
            <a:spLocks/>
          </p:cNvSpPr>
          <p:nvPr/>
        </p:nvSpPr>
        <p:spPr>
          <a:xfrm>
            <a:off x="428604" y="1023910"/>
            <a:ext cx="6286544"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                                                                 </a:t>
            </a: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Autores</a:t>
            </a:r>
          </a:p>
          <a:p>
            <a:pPr>
              <a:spcBef>
                <a:spcPct val="0"/>
              </a:spcBef>
              <a:defRPr/>
            </a:pPr>
            <a:r>
              <a:rPr kumimoji="0" lang="pt-BR" sz="2800" b="0" i="0" u="none" strike="noStrike" kern="1200" cap="none" spc="0" normalizeH="0" baseline="0" noProof="0" dirty="0" smtClean="0">
                <a:ln>
                  <a:noFill/>
                </a:ln>
                <a:solidFill>
                  <a:schemeClr val="tx1"/>
                </a:solidFill>
                <a:effectLst/>
                <a:uLnTx/>
                <a:uFillTx/>
                <a:latin typeface="+mj-lt"/>
                <a:ea typeface="+mj-ea"/>
                <a:cs typeface="+mj-cs"/>
              </a:rPr>
              <a:t>                          </a:t>
            </a:r>
          </a:p>
          <a:p>
            <a:pPr>
              <a:spcBef>
                <a:spcPct val="0"/>
              </a:spcBef>
              <a:defRPr/>
            </a:pPr>
            <a:r>
              <a:rPr lang="pt-BR" sz="2800" dirty="0">
                <a:latin typeface="+mj-lt"/>
                <a:ea typeface="+mj-ea"/>
                <a:cs typeface="+mj-cs"/>
              </a:rPr>
              <a:t> </a:t>
            </a:r>
            <a:r>
              <a:rPr lang="pt-BR" sz="2800" dirty="0" smtClean="0">
                <a:latin typeface="+mj-lt"/>
                <a:ea typeface="+mj-ea"/>
                <a:cs typeface="+mj-cs"/>
              </a:rPr>
              <a:t>                               </a:t>
            </a:r>
            <a:r>
              <a:rPr kumimoji="0" lang="pt-BR" sz="2400" b="1" i="0" u="none" strike="noStrike" kern="1200" cap="none" spc="0" normalizeH="0" baseline="0" noProof="0" dirty="0" smtClean="0">
                <a:ln>
                  <a:noFill/>
                </a:ln>
                <a:solidFill>
                  <a:schemeClr val="tx1"/>
                </a:solidFill>
                <a:effectLst/>
                <a:uLnTx/>
                <a:uFillTx/>
                <a:latin typeface="+mj-lt"/>
                <a:ea typeface="+mj-ea"/>
                <a:cs typeface="+mj-cs"/>
              </a:rPr>
              <a:t>Mariana Carvalho H</a:t>
            </a:r>
            <a:r>
              <a:rPr lang="pt-BR" sz="2400" b="1" dirty="0" smtClean="0">
                <a:latin typeface="+mj-lt"/>
              </a:rPr>
              <a:t>enrique</a:t>
            </a:r>
            <a:endParaRPr kumimoji="0" lang="pt-BR" sz="24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smtClean="0">
                <a:ln>
                  <a:noFill/>
                </a:ln>
                <a:solidFill>
                  <a:schemeClr val="tx1"/>
                </a:solidFill>
                <a:effectLst/>
                <a:uLnTx/>
                <a:uFillTx/>
                <a:latin typeface="+mj-lt"/>
                <a:ea typeface="+mj-ea"/>
                <a:cs typeface="+mj-cs"/>
              </a:rPr>
              <a:t>Cleilson </a:t>
            </a:r>
            <a:r>
              <a:rPr kumimoji="0" lang="pt-BR" sz="2400" b="1" i="0" u="none" strike="noStrike" kern="1200" cap="none" spc="0" normalizeH="0" noProof="0" dirty="0" smtClean="0">
                <a:ln>
                  <a:noFill/>
                </a:ln>
                <a:solidFill>
                  <a:schemeClr val="tx1"/>
                </a:solidFill>
                <a:effectLst/>
                <a:uLnTx/>
                <a:uFillTx/>
                <a:latin typeface="+mj-lt"/>
                <a:ea typeface="+mj-ea"/>
                <a:cs typeface="+mj-cs"/>
              </a:rPr>
              <a:t>Henrique de Araujo</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pic>
        <p:nvPicPr>
          <p:cNvPr id="14" name="Imagem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989" y="7041232"/>
            <a:ext cx="2007971" cy="20079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ector reto 16"/>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10" name="Cruz 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3" name="Retângulo 12"/>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pic>
        <p:nvPicPr>
          <p:cNvPr id="2" name="Imagem 1"/>
          <p:cNvPicPr>
            <a:picLocks noChangeAspect="1"/>
          </p:cNvPicPr>
          <p:nvPr/>
        </p:nvPicPr>
        <p:blipFill>
          <a:blip r:embed="rId5"/>
          <a:stretch>
            <a:fillRect/>
          </a:stretch>
        </p:blipFill>
        <p:spPr>
          <a:xfrm>
            <a:off x="4581128" y="5220545"/>
            <a:ext cx="696756" cy="678237"/>
          </a:xfrm>
          <a:prstGeom prst="rect">
            <a:avLst/>
          </a:prstGeom>
        </p:spPr>
      </p:pic>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2225306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gerente de projetos deve gerenciar proativamente a influência das partes interessadas, que devem, durante o projeto, ser identificadas e monitoradas. </a:t>
            </a:r>
            <a:r>
              <a:rPr lang="pt-BR" sz="1400" dirty="0" smtClean="0"/>
              <a:t>Eles </a:t>
            </a:r>
            <a:r>
              <a:rPr lang="pt-BR" sz="1400" dirty="0"/>
              <a:t>precisam ser envolvidos para obtenção e garantia do seu comprometimento no projeto. </a:t>
            </a:r>
          </a:p>
          <a:p>
            <a:pPr fontAlgn="base"/>
            <a:r>
              <a:rPr lang="pt-BR" sz="1400" dirty="0" smtClean="0"/>
              <a:t>O </a:t>
            </a:r>
            <a:r>
              <a:rPr lang="pt-BR" sz="1400" dirty="0"/>
              <a:t>Diagrama 4 demonstra a esfera de influência dos gerentes. Além do próprio gerente de projetos, as principais partes interessadas são:</a:t>
            </a:r>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Papel do gerente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557947" cy="380115"/>
            <a:chOff x="303101" y="1051243"/>
            <a:chExt cx="3557947" cy="380115"/>
          </a:xfrm>
        </p:grpSpPr>
        <p:sp>
          <p:nvSpPr>
            <p:cNvPr id="19" name="Retângulo de cantos arredondados 18"/>
            <p:cNvSpPr/>
            <p:nvPr/>
          </p:nvSpPr>
          <p:spPr>
            <a:xfrm>
              <a:off x="303101" y="1059557"/>
              <a:ext cx="35579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82168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Papel do gerente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4" name="Imagem 3"/>
          <p:cNvPicPr>
            <a:picLocks noChangeAspect="1"/>
          </p:cNvPicPr>
          <p:nvPr/>
        </p:nvPicPr>
        <p:blipFill>
          <a:blip r:embed="rId7"/>
          <a:stretch>
            <a:fillRect/>
          </a:stretch>
        </p:blipFill>
        <p:spPr>
          <a:xfrm>
            <a:off x="688241" y="3148347"/>
            <a:ext cx="3904176" cy="1820786"/>
          </a:xfrm>
          <a:prstGeom prst="rect">
            <a:avLst/>
          </a:prstGeom>
        </p:spPr>
      </p:pic>
      <p:pic>
        <p:nvPicPr>
          <p:cNvPr id="7" name="Imagem 6"/>
          <p:cNvPicPr>
            <a:picLocks noChangeAspect="1"/>
          </p:cNvPicPr>
          <p:nvPr/>
        </p:nvPicPr>
        <p:blipFill>
          <a:blip r:embed="rId8"/>
          <a:stretch>
            <a:fillRect/>
          </a:stretch>
        </p:blipFill>
        <p:spPr>
          <a:xfrm>
            <a:off x="682256" y="5106703"/>
            <a:ext cx="3904176" cy="2745656"/>
          </a:xfrm>
          <a:prstGeom prst="rect">
            <a:avLst/>
          </a:prstGeom>
        </p:spPr>
      </p:pic>
      <p:pic>
        <p:nvPicPr>
          <p:cNvPr id="8" name="Imagem 7"/>
          <p:cNvPicPr>
            <a:picLocks noChangeAspect="1"/>
          </p:cNvPicPr>
          <p:nvPr/>
        </p:nvPicPr>
        <p:blipFill>
          <a:blip r:embed="rId9"/>
          <a:stretch>
            <a:fillRect/>
          </a:stretch>
        </p:blipFill>
        <p:spPr>
          <a:xfrm>
            <a:off x="682256" y="7989930"/>
            <a:ext cx="3910161" cy="1339348"/>
          </a:xfrm>
          <a:prstGeom prst="rect">
            <a:avLst/>
          </a:prstGeom>
        </p:spPr>
      </p:pic>
    </p:spTree>
    <p:extLst>
      <p:ext uri="{BB962C8B-B14F-4D97-AF65-F5344CB8AC3E}">
        <p14:creationId xmlns:p14="http://schemas.microsoft.com/office/powerpoint/2010/main" val="21111137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Papel do gerente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557947" cy="380115"/>
            <a:chOff x="303101" y="1051243"/>
            <a:chExt cx="3557947" cy="380115"/>
          </a:xfrm>
        </p:grpSpPr>
        <p:sp>
          <p:nvSpPr>
            <p:cNvPr id="19" name="Retângulo de cantos arredondados 18"/>
            <p:cNvSpPr/>
            <p:nvPr/>
          </p:nvSpPr>
          <p:spPr>
            <a:xfrm>
              <a:off x="303101" y="1059557"/>
              <a:ext cx="35579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82168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Papel do gerente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9" name="Imagem 8"/>
          <p:cNvPicPr>
            <a:picLocks noChangeAspect="1"/>
          </p:cNvPicPr>
          <p:nvPr/>
        </p:nvPicPr>
        <p:blipFill>
          <a:blip r:embed="rId7"/>
          <a:stretch>
            <a:fillRect/>
          </a:stretch>
        </p:blipFill>
        <p:spPr>
          <a:xfrm>
            <a:off x="423741" y="2427809"/>
            <a:ext cx="5867068" cy="534418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Imagem 9"/>
          <p:cNvPicPr>
            <a:picLocks noChangeAspect="1"/>
          </p:cNvPicPr>
          <p:nvPr/>
        </p:nvPicPr>
        <p:blipFill>
          <a:blip r:embed="rId8"/>
          <a:stretch>
            <a:fillRect/>
          </a:stretch>
        </p:blipFill>
        <p:spPr>
          <a:xfrm>
            <a:off x="811828" y="1639814"/>
            <a:ext cx="4944545" cy="596998"/>
          </a:xfrm>
          <a:prstGeom prst="rect">
            <a:avLst/>
          </a:prstGeom>
        </p:spPr>
      </p:pic>
    </p:spTree>
    <p:extLst>
      <p:ext uri="{BB962C8B-B14F-4D97-AF65-F5344CB8AC3E}">
        <p14:creationId xmlns:p14="http://schemas.microsoft.com/office/powerpoint/2010/main" val="19131689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bom gerente de projetos mantém a comunicação em todos os níveis das partes interessadas e trabalha para demostrar o valor do gerenciamento de projetos, aumentando a aceitação de projetos na organização e aumentando a eficácia dos escritórios de projetos, quando existentes. </a:t>
            </a:r>
            <a:endParaRPr lang="pt-BR" sz="1400" dirty="0" smtClean="0"/>
          </a:p>
          <a:p>
            <a:pPr fontAlgn="base"/>
            <a:endParaRPr lang="pt-BR" sz="1400" dirty="0"/>
          </a:p>
          <a:p>
            <a:pPr fontAlgn="base"/>
            <a:r>
              <a:rPr lang="pt-BR" sz="1400" dirty="0" smtClean="0"/>
              <a:t>É </a:t>
            </a:r>
            <a:r>
              <a:rPr lang="pt-BR" sz="1400" dirty="0"/>
              <a:t>muito importante a contínua formação profissional do gerente de projetos, bem como os conhecimentos multidisciplinares. </a:t>
            </a:r>
            <a:endParaRPr lang="pt-BR" sz="1400" dirty="0" smtClean="0"/>
          </a:p>
          <a:p>
            <a:pPr fontAlgn="base"/>
            <a:endParaRPr lang="pt-BR" sz="1400" dirty="0"/>
          </a:p>
          <a:p>
            <a:pPr fontAlgn="base"/>
            <a:r>
              <a:rPr lang="pt-BR" sz="1400" dirty="0" smtClean="0"/>
              <a:t>A </a:t>
            </a:r>
            <a:r>
              <a:rPr lang="pt-BR" sz="1400" dirty="0"/>
              <a:t>vontade de conhecimento e diversificação de assuntos, aplicação de novas técnicas e flexibilidade para inovações, são fundamentais ao profissional</a:t>
            </a:r>
            <a:r>
              <a:rPr lang="pt-BR" sz="1400" dirty="0" smtClean="0"/>
              <a:t>.</a:t>
            </a:r>
          </a:p>
          <a:p>
            <a:pPr fontAlgn="base"/>
            <a:endParaRPr lang="pt-BR" sz="1400" dirty="0"/>
          </a:p>
          <a:p>
            <a:pPr fontAlgn="base"/>
            <a:r>
              <a:rPr lang="pt-BR" sz="1400" dirty="0"/>
              <a:t>O PMI apresenta três habilidades que o gerente de projetos deve concentrar: </a:t>
            </a:r>
            <a:endParaRPr lang="pt-BR" sz="1400" dirty="0" smtClean="0"/>
          </a:p>
          <a:p>
            <a:pPr fontAlgn="base"/>
            <a:endParaRPr lang="pt-BR" sz="1400" b="1" dirty="0"/>
          </a:p>
          <a:p>
            <a:pPr fontAlgn="base"/>
            <a:r>
              <a:rPr lang="pt-BR" sz="1400" b="1" dirty="0" smtClean="0"/>
              <a:t>1 - técnica</a:t>
            </a:r>
            <a:r>
              <a:rPr lang="pt-BR" sz="1400" b="1" dirty="0"/>
              <a:t> </a:t>
            </a:r>
            <a:r>
              <a:rPr lang="pt-BR" sz="1400" dirty="0"/>
              <a:t>(</a:t>
            </a:r>
            <a:r>
              <a:rPr lang="pt-BR" sz="1400" b="1" i="1" dirty="0"/>
              <a:t>hard skills</a:t>
            </a:r>
            <a:r>
              <a:rPr lang="pt-BR" sz="1400" dirty="0"/>
              <a:t>), que compreende conhecimento, habilidade e comportamentos relativos a função técnica que exerce, </a:t>
            </a:r>
            <a:endParaRPr lang="pt-BR" sz="1400" dirty="0" smtClean="0"/>
          </a:p>
          <a:p>
            <a:pPr fontAlgn="base"/>
            <a:endParaRPr lang="pt-BR" sz="1400" b="1" dirty="0"/>
          </a:p>
          <a:p>
            <a:pPr fontAlgn="base"/>
            <a:r>
              <a:rPr lang="pt-BR" sz="1400" b="1" dirty="0" smtClean="0"/>
              <a:t>2 - liderança</a:t>
            </a:r>
            <a:r>
              <a:rPr lang="pt-BR" sz="1400" b="1" dirty="0"/>
              <a:t> </a:t>
            </a:r>
            <a:r>
              <a:rPr lang="pt-BR" sz="1400" dirty="0"/>
              <a:t>(</a:t>
            </a:r>
            <a:r>
              <a:rPr lang="pt-BR" sz="1400" b="1" i="1" dirty="0"/>
              <a:t>leadership</a:t>
            </a:r>
            <a:r>
              <a:rPr lang="pt-BR" sz="1400" dirty="0"/>
              <a:t>), que abrange conhecimentos, habilidades e comportamentos (</a:t>
            </a:r>
            <a:r>
              <a:rPr lang="pt-BR" sz="1400" b="1" i="1" dirty="0"/>
              <a:t>soft skills</a:t>
            </a:r>
            <a:r>
              <a:rPr lang="pt-BR" sz="1400" dirty="0"/>
              <a:t>) necessários para motivar, orientar e dirigir uma equipe, e </a:t>
            </a:r>
            <a:endParaRPr lang="pt-BR" sz="1400" dirty="0" smtClean="0"/>
          </a:p>
          <a:p>
            <a:pPr fontAlgn="base"/>
            <a:endParaRPr lang="pt-BR" sz="1400" b="1" dirty="0"/>
          </a:p>
          <a:p>
            <a:pPr fontAlgn="base"/>
            <a:r>
              <a:rPr lang="pt-BR" sz="1400" b="1" dirty="0" smtClean="0"/>
              <a:t>3 - gerenciamento </a:t>
            </a:r>
            <a:r>
              <a:rPr lang="pt-BR" sz="1400" b="1" dirty="0"/>
              <a:t>estratégico e de negócios</a:t>
            </a:r>
            <a:r>
              <a:rPr lang="pt-BR" sz="1400" dirty="0"/>
              <a:t>, que envolve a expertise e o conhecimento no setor da organização de forma a contribuir para o desempenho e melhoria de resultados.</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Papel do gerente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557947" cy="380115"/>
            <a:chOff x="303101" y="1051243"/>
            <a:chExt cx="3557947" cy="380115"/>
          </a:xfrm>
        </p:grpSpPr>
        <p:sp>
          <p:nvSpPr>
            <p:cNvPr id="19" name="Retângulo de cantos arredondados 18"/>
            <p:cNvSpPr/>
            <p:nvPr/>
          </p:nvSpPr>
          <p:spPr>
            <a:xfrm>
              <a:off x="303101" y="1059557"/>
              <a:ext cx="35579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82168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Papel do gerente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7138009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De </a:t>
            </a:r>
            <a:r>
              <a:rPr lang="pt-BR" sz="1400" dirty="0"/>
              <a:t>acordo com Crispino (2017):</a:t>
            </a:r>
          </a:p>
          <a:p>
            <a:pPr fontAlgn="base"/>
            <a:r>
              <a:rPr lang="pt-BR" sz="1400" i="1" dirty="0"/>
              <a:t>Soft skills</a:t>
            </a:r>
            <a:r>
              <a:rPr lang="pt-BR" sz="1400" dirty="0"/>
              <a:t>: habilidades comportamentais.</a:t>
            </a:r>
          </a:p>
          <a:p>
            <a:pPr fontAlgn="base"/>
            <a:r>
              <a:rPr lang="pt-BR" sz="1400" i="1" dirty="0"/>
              <a:t>Hard skills</a:t>
            </a:r>
            <a:r>
              <a:rPr lang="pt-BR" sz="1400" dirty="0"/>
              <a:t>: habilidades técnicas</a:t>
            </a:r>
            <a:r>
              <a:rPr lang="pt-BR" sz="1400" dirty="0" smtClean="0"/>
              <a:t>.</a:t>
            </a:r>
          </a:p>
          <a:p>
            <a:pPr fontAlgn="base"/>
            <a:endParaRPr lang="pt-BR" sz="1400" dirty="0"/>
          </a:p>
          <a:p>
            <a:pPr fontAlgn="base"/>
            <a:r>
              <a:rPr lang="pt-BR" sz="1400" dirty="0"/>
              <a:t>O equilíbrio entre as habilidades técnicas, liderança e inteligência de negócios faz uma gerência eficaz nos projetos. </a:t>
            </a:r>
            <a:endParaRPr lang="pt-BR" sz="1400" dirty="0" smtClean="0"/>
          </a:p>
          <a:p>
            <a:pPr fontAlgn="base"/>
            <a:endParaRPr lang="pt-BR" sz="1400" dirty="0"/>
          </a:p>
          <a:p>
            <a:pPr fontAlgn="base"/>
            <a:r>
              <a:rPr lang="pt-BR" sz="1400" dirty="0" smtClean="0"/>
              <a:t>As </a:t>
            </a:r>
            <a:r>
              <a:rPr lang="pt-BR" sz="1400" dirty="0"/>
              <a:t>habilidades técnicas compreendem o conhecimento de gerenciar o projeto para obter o resultado esperado. </a:t>
            </a:r>
            <a:endParaRPr lang="pt-BR" sz="1400" dirty="0" smtClean="0"/>
          </a:p>
          <a:p>
            <a:pPr fontAlgn="base"/>
            <a:endParaRPr lang="pt-BR" sz="1400" dirty="0"/>
          </a:p>
          <a:p>
            <a:pPr fontAlgn="base"/>
            <a:r>
              <a:rPr lang="pt-BR" sz="1400" dirty="0" smtClean="0"/>
              <a:t>Não </a:t>
            </a:r>
            <a:r>
              <a:rPr lang="pt-BR" sz="1400" dirty="0"/>
              <a:t>se espera que o gerente tenha total expertise para controlar o projeto, mas saiba buscar e complementar o seu conhecimento pessoal</a:t>
            </a:r>
            <a:r>
              <a:rPr lang="pt-BR" sz="1400" dirty="0" smtClean="0"/>
              <a:t>.</a:t>
            </a:r>
          </a:p>
          <a:p>
            <a:pPr fontAlgn="base"/>
            <a:endParaRPr lang="pt-BR" sz="1400" dirty="0"/>
          </a:p>
          <a:p>
            <a:pPr fontAlgn="base"/>
            <a:r>
              <a:rPr lang="pt-BR" sz="1400" dirty="0" smtClean="0"/>
              <a:t>É </a:t>
            </a:r>
            <a:r>
              <a:rPr lang="pt-BR" sz="1400" dirty="0"/>
              <a:t>preciso ser capaz de concentrar-se na resolução dos elementos críticos do projeto, como os fatores essenciais para o sucesso, cronograma, controle dos custos, adaptação de técnicas e ferramentas para cada projeto, disponibilidade de recursos e controle de riscos. </a:t>
            </a:r>
            <a:endParaRPr lang="pt-BR" sz="1400" dirty="0" smtClean="0"/>
          </a:p>
          <a:p>
            <a:pPr fontAlgn="base"/>
            <a:endParaRPr lang="pt-BR" sz="1400" dirty="0"/>
          </a:p>
          <a:p>
            <a:pPr fontAlgn="base"/>
            <a:r>
              <a:rPr lang="pt-BR" sz="1400" dirty="0" smtClean="0"/>
              <a:t>As </a:t>
            </a:r>
            <a:r>
              <a:rPr lang="pt-BR" sz="1400" dirty="0"/>
              <a:t>habilidades de liderança envolvem, além de orientar, motivar e dirigir a equipe, habilidades de negociação, resiliência, comunicação, pensamento crítico e para resolução de problemas. </a:t>
            </a:r>
            <a:endParaRPr lang="pt-BR" sz="1400" dirty="0" smtClean="0"/>
          </a:p>
          <a:p>
            <a:pPr fontAlgn="base"/>
            <a:endParaRPr lang="pt-BR" sz="1400" dirty="0"/>
          </a:p>
          <a:p>
            <a:pPr fontAlgn="base"/>
            <a:r>
              <a:rPr lang="pt-BR" sz="1400" dirty="0" smtClean="0"/>
              <a:t>Liderar </a:t>
            </a:r>
            <a:r>
              <a:rPr lang="pt-BR" sz="1400" dirty="0"/>
              <a:t>pessoas implica (mas não está limitado) em conhecer e estudar comportamentos e técnicas de motivação, ser um influenciador, buscar consenso, construir confiança, solucionar conflitos, administrar expectativas, saber ouvir e questionar, aceitar, dar feedbacks e reconhecer o trabalho do outro.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Papel do gerente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557947" cy="380115"/>
            <a:chOff x="303101" y="1051243"/>
            <a:chExt cx="3557947" cy="380115"/>
          </a:xfrm>
        </p:grpSpPr>
        <p:sp>
          <p:nvSpPr>
            <p:cNvPr id="19" name="Retângulo de cantos arredondados 18"/>
            <p:cNvSpPr/>
            <p:nvPr/>
          </p:nvSpPr>
          <p:spPr>
            <a:xfrm>
              <a:off x="303101" y="1059557"/>
              <a:ext cx="35579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82168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Papel do gerente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1302835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Tabela 2 apresenta a comparação entre gerenciamento e liderança</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Fonte</a:t>
            </a:r>
            <a:r>
              <a:rPr lang="pt-BR" sz="1400" dirty="0"/>
              <a:t>: PMI, 2017.</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Papel do gerente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557947" cy="380115"/>
            <a:chOff x="303101" y="1051243"/>
            <a:chExt cx="3557947" cy="380115"/>
          </a:xfrm>
        </p:grpSpPr>
        <p:sp>
          <p:nvSpPr>
            <p:cNvPr id="19" name="Retângulo de cantos arredondados 18"/>
            <p:cNvSpPr/>
            <p:nvPr/>
          </p:nvSpPr>
          <p:spPr>
            <a:xfrm>
              <a:off x="303101" y="1059557"/>
              <a:ext cx="35579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82168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Papel do gerente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4" name="Imagem 3"/>
          <p:cNvPicPr>
            <a:picLocks noChangeAspect="1"/>
          </p:cNvPicPr>
          <p:nvPr/>
        </p:nvPicPr>
        <p:blipFill>
          <a:blip r:embed="rId7"/>
          <a:stretch>
            <a:fillRect/>
          </a:stretch>
        </p:blipFill>
        <p:spPr>
          <a:xfrm>
            <a:off x="359837" y="2216696"/>
            <a:ext cx="5972405" cy="6160541"/>
          </a:xfrm>
          <a:prstGeom prst="rect">
            <a:avLst/>
          </a:prstGeom>
        </p:spPr>
      </p:pic>
    </p:spTree>
    <p:extLst>
      <p:ext uri="{BB962C8B-B14F-4D97-AF65-F5344CB8AC3E}">
        <p14:creationId xmlns:p14="http://schemas.microsoft.com/office/powerpoint/2010/main" val="36847449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habilidades de gerenciamento estratégico e de negócios envolvem a capacidade de identificar e conduzir o projeto para o alinhamento estratégico e a inovação da organização. </a:t>
            </a:r>
            <a:endParaRPr lang="pt-BR" sz="1400" dirty="0" smtClean="0"/>
          </a:p>
          <a:p>
            <a:pPr fontAlgn="base"/>
            <a:endParaRPr lang="pt-BR" sz="1400" dirty="0"/>
          </a:p>
          <a:p>
            <a:pPr fontAlgn="base"/>
            <a:r>
              <a:rPr lang="pt-BR" sz="1400" dirty="0" smtClean="0"/>
              <a:t>São </a:t>
            </a:r>
            <a:r>
              <a:rPr lang="pt-BR" sz="1400" dirty="0"/>
              <a:t>necessários o conhecimento e a expertise pertinente ao produto e ao setor para poder se comunicar entre as partes interessadas e maximizar o valor de negócio do projeto. O Diagrama 5 representa o perfil esperado para o gerente, segundo o PMI</a:t>
            </a:r>
            <a:r>
              <a:rPr lang="pt-BR" sz="1400" dirty="0" smtClean="0"/>
              <a:t>.</a:t>
            </a:r>
          </a:p>
          <a:p>
            <a:pPr fontAlgn="base"/>
            <a:endParaRPr lang="pt-BR" sz="1400" dirty="0"/>
          </a:p>
          <a:p>
            <a:pPr fontAlgn="base"/>
            <a:r>
              <a:rPr lang="pt-BR" sz="1400" dirty="0"/>
              <a:t>A melhor atitude é considerar a expertise dos gerentes operacionais, que conduzem o negócio e devem manter uma boa comunicação, tentando conhecer a organização em sua estratégia e missão, produtos e serviços, operações, concorrências e clientes, para assegurar o alinhamento do projeto. </a:t>
            </a:r>
            <a:endParaRPr lang="pt-BR" sz="1400" dirty="0" smtClean="0"/>
          </a:p>
          <a:p>
            <a:pPr fontAlgn="base"/>
            <a:endParaRPr lang="pt-BR" sz="1400" dirty="0"/>
          </a:p>
          <a:p>
            <a:pPr fontAlgn="base"/>
            <a:r>
              <a:rPr lang="pt-BR" sz="1400" dirty="0" smtClean="0"/>
              <a:t>É </a:t>
            </a:r>
            <a:r>
              <a:rPr lang="pt-BR" sz="1400" dirty="0"/>
              <a:t>fundamental a habilidade de estratégia e de negócio para o gerente poder determinar quais fatores podem afetar o projeto, como riscos e problemas, implicações financeiras, análise de custo-benefício, escopo, orçamento, cronograma, qualidade, entre outros</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r>
              <a:rPr lang="pt-BR" sz="1400" b="1" dirty="0"/>
              <a:t>Fonte</a:t>
            </a:r>
            <a:r>
              <a:rPr lang="pt-BR" sz="1400" dirty="0"/>
              <a:t>: </a:t>
            </a:r>
            <a:endParaRPr lang="pt-BR" sz="1400" dirty="0" smtClean="0"/>
          </a:p>
          <a:p>
            <a:pPr fontAlgn="base"/>
            <a:r>
              <a:rPr lang="pt-BR" sz="1400" dirty="0" smtClean="0"/>
              <a:t>PMI</a:t>
            </a:r>
            <a:r>
              <a:rPr lang="pt-BR" sz="1400" dirty="0"/>
              <a:t>, 2017.</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Papel do gerente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557947" cy="380115"/>
            <a:chOff x="303101" y="1051243"/>
            <a:chExt cx="3557947" cy="380115"/>
          </a:xfrm>
        </p:grpSpPr>
        <p:sp>
          <p:nvSpPr>
            <p:cNvPr id="19" name="Retângulo de cantos arredondados 18"/>
            <p:cNvSpPr/>
            <p:nvPr/>
          </p:nvSpPr>
          <p:spPr>
            <a:xfrm>
              <a:off x="303101" y="1059557"/>
              <a:ext cx="35579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82168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Papel do gerente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7" name="Imagem 6"/>
          <p:cNvPicPr>
            <a:picLocks noChangeAspect="1"/>
          </p:cNvPicPr>
          <p:nvPr/>
        </p:nvPicPr>
        <p:blipFill>
          <a:blip r:embed="rId7"/>
          <a:stretch>
            <a:fillRect/>
          </a:stretch>
        </p:blipFill>
        <p:spPr>
          <a:xfrm>
            <a:off x="1500505" y="6873795"/>
            <a:ext cx="3987091" cy="2687717"/>
          </a:xfrm>
          <a:prstGeom prst="rect">
            <a:avLst/>
          </a:prstGeom>
        </p:spPr>
      </p:pic>
      <p:pic>
        <p:nvPicPr>
          <p:cNvPr id="8" name="Imagem 7"/>
          <p:cNvPicPr>
            <a:picLocks noChangeAspect="1"/>
          </p:cNvPicPr>
          <p:nvPr/>
        </p:nvPicPr>
        <p:blipFill>
          <a:blip r:embed="rId8"/>
          <a:stretch>
            <a:fillRect/>
          </a:stretch>
        </p:blipFill>
        <p:spPr>
          <a:xfrm>
            <a:off x="1074489" y="6031016"/>
            <a:ext cx="4700540" cy="842779"/>
          </a:xfrm>
          <a:prstGeom prst="rect">
            <a:avLst/>
          </a:prstGeom>
        </p:spPr>
      </p:pic>
    </p:spTree>
    <p:extLst>
      <p:ext uri="{BB962C8B-B14F-4D97-AF65-F5344CB8AC3E}">
        <p14:creationId xmlns:p14="http://schemas.microsoft.com/office/powerpoint/2010/main" val="32724649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Nas organizações baseadas em projetos, existe a estrutura de </a:t>
            </a:r>
            <a:r>
              <a:rPr lang="pt-BR" sz="1400" b="1" dirty="0"/>
              <a:t>escritório de projetos</a:t>
            </a:r>
            <a:r>
              <a:rPr lang="pt-BR" sz="1400" dirty="0"/>
              <a:t> (</a:t>
            </a:r>
            <a:r>
              <a:rPr lang="pt-BR" sz="1400" i="1" dirty="0"/>
              <a:t>project management office</a:t>
            </a:r>
            <a:r>
              <a:rPr lang="pt-BR" sz="1400" dirty="0"/>
              <a:t> – PMO) que é o departamento centralizador dos projetos e responsável pelo gerenciamento de todos os projetos da organização</a:t>
            </a:r>
            <a:r>
              <a:rPr lang="pt-BR" sz="1400" dirty="0" smtClean="0"/>
              <a:t>.</a:t>
            </a:r>
          </a:p>
          <a:p>
            <a:pPr fontAlgn="base"/>
            <a:endParaRPr lang="pt-BR" sz="1400" dirty="0"/>
          </a:p>
          <a:p>
            <a:pPr fontAlgn="base"/>
            <a:r>
              <a:rPr lang="pt-BR" sz="1400" dirty="0"/>
              <a:t>Na definição do PMI, o escritório de gerenciamento de projetos (EGP) “é uma estrutura organizacional que padroniza os processos de governança relacionados a projetos e facilita o compartilhamento de recursos, metodologias, ferramentas e técnicas”. </a:t>
            </a:r>
            <a:endParaRPr lang="pt-BR" sz="1400" dirty="0" smtClean="0"/>
          </a:p>
          <a:p>
            <a:pPr fontAlgn="base"/>
            <a:endParaRPr lang="pt-BR" sz="1400" dirty="0"/>
          </a:p>
          <a:p>
            <a:pPr fontAlgn="base"/>
            <a:r>
              <a:rPr lang="pt-BR" sz="1400" dirty="0" smtClean="0"/>
              <a:t>A </a:t>
            </a:r>
            <a:r>
              <a:rPr lang="pt-BR" sz="1400" dirty="0"/>
              <a:t>implantação de um escritório de projetos requer que a organização esteja preparada. </a:t>
            </a:r>
            <a:endParaRPr lang="pt-BR" sz="1400" dirty="0" smtClean="0"/>
          </a:p>
          <a:p>
            <a:pPr fontAlgn="base"/>
            <a:endParaRPr lang="pt-BR" sz="1400" dirty="0"/>
          </a:p>
          <a:p>
            <a:pPr fontAlgn="base"/>
            <a:r>
              <a:rPr lang="pt-BR" sz="1400" dirty="0" smtClean="0"/>
              <a:t>Ela </a:t>
            </a:r>
            <a:r>
              <a:rPr lang="pt-BR" sz="1400" dirty="0"/>
              <a:t>deve possuir um nível de maturidade em gerenciamento de projetos para funcionar adequadamente e aumentar o nível de sua maturidade</a:t>
            </a:r>
            <a:r>
              <a:rPr lang="pt-BR" sz="1400" dirty="0" smtClean="0"/>
              <a:t>.</a:t>
            </a:r>
          </a:p>
          <a:p>
            <a:pPr fontAlgn="base"/>
            <a:endParaRPr lang="pt-BR" sz="1400" dirty="0"/>
          </a:p>
          <a:p>
            <a:pPr fontAlgn="base"/>
            <a:r>
              <a:rPr lang="pt-BR" sz="1400" dirty="0" smtClean="0"/>
              <a:t>As </a:t>
            </a:r>
            <a:r>
              <a:rPr lang="pt-BR" sz="1400" dirty="0"/>
              <a:t>funções atribuídas ao escritório de projetos são: gerenciamento de recursos compartilhados; identificação e desenvolvimento de metodologia, melhores práticas e padrões internos; orientação, aconselhamento, treinamento e supervisão; monitoramento da conformidade com políticas, práticas, procedimentos, modelos e padrões – auditoria; desenvolvimento de procedimentos, formulários e documentação dos processos organizacionais; e coordenação da comunicação e inter-relacionamento dos projetos.</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Escritório de gerenciamento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557947" cy="380115"/>
            <a:chOff x="303101" y="1051243"/>
            <a:chExt cx="3557947" cy="380115"/>
          </a:xfrm>
        </p:grpSpPr>
        <p:sp>
          <p:nvSpPr>
            <p:cNvPr id="19" name="Retângulo de cantos arredondados 18"/>
            <p:cNvSpPr/>
            <p:nvPr/>
          </p:nvSpPr>
          <p:spPr>
            <a:xfrm>
              <a:off x="303101" y="1059557"/>
              <a:ext cx="35579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82168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Papel do gerente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8438341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ciclo de vida de um projeto são as diversas fases pelas quais um projeto passa, do seu início ao seu final. </a:t>
            </a:r>
            <a:endParaRPr lang="pt-BR" sz="1400" dirty="0" smtClean="0"/>
          </a:p>
          <a:p>
            <a:pPr fontAlgn="base"/>
            <a:endParaRPr lang="pt-BR" sz="1400" dirty="0"/>
          </a:p>
          <a:p>
            <a:pPr fontAlgn="base"/>
            <a:r>
              <a:rPr lang="pt-BR" sz="1400" dirty="0" smtClean="0"/>
              <a:t>Os </a:t>
            </a:r>
            <a:r>
              <a:rPr lang="pt-BR" sz="1400" dirty="0"/>
              <a:t>ciclos de vida do projeto podem ser preditivos ou adaptativos. </a:t>
            </a:r>
            <a:endParaRPr lang="pt-BR" sz="1400" dirty="0" smtClean="0"/>
          </a:p>
          <a:p>
            <a:pPr fontAlgn="base"/>
            <a:endParaRPr lang="pt-BR" sz="1400" dirty="0"/>
          </a:p>
          <a:p>
            <a:pPr fontAlgn="base"/>
            <a:r>
              <a:rPr lang="pt-BR" sz="1400" dirty="0" smtClean="0"/>
              <a:t>Os </a:t>
            </a:r>
            <a:r>
              <a:rPr lang="pt-BR" sz="1400" dirty="0"/>
              <a:t>preditivos são projetos orientados por um plano e os adaptativos são projetos ágeis, que se alteram durante todo o seu desenvolvimento</a:t>
            </a:r>
            <a:r>
              <a:rPr lang="pt-BR" sz="1400" dirty="0" smtClean="0"/>
              <a:t>.</a:t>
            </a:r>
          </a:p>
          <a:p>
            <a:pPr fontAlgn="base"/>
            <a:endParaRPr lang="pt-BR" sz="1400" dirty="0"/>
          </a:p>
          <a:p>
            <a:pPr fontAlgn="base"/>
            <a:r>
              <a:rPr lang="pt-BR" sz="1400" dirty="0"/>
              <a:t>Nos ciclos de vida do projeto, encontramos fases associadas ao desenvolvimento do produto, serviço ou resultado, que são chamadas de ciclos de vida de desenvolvimento. </a:t>
            </a:r>
            <a:endParaRPr lang="pt-BR" sz="1400" dirty="0" smtClean="0"/>
          </a:p>
          <a:p>
            <a:pPr fontAlgn="base"/>
            <a:endParaRPr lang="pt-BR" sz="1400" dirty="0"/>
          </a:p>
          <a:p>
            <a:pPr fontAlgn="base"/>
            <a:r>
              <a:rPr lang="pt-BR" sz="1400" dirty="0" smtClean="0"/>
              <a:t>Estes </a:t>
            </a:r>
            <a:r>
              <a:rPr lang="pt-BR" sz="1400" dirty="0"/>
              <a:t>podem ser também preditivos, </a:t>
            </a:r>
            <a:r>
              <a:rPr lang="pt-BR" sz="1400" b="1" dirty="0"/>
              <a:t>iterativos</a:t>
            </a:r>
            <a:r>
              <a:rPr lang="pt-BR" sz="1400" dirty="0"/>
              <a:t>, incrementais, adaptativos ou híbridos. No ciclo preditivo, o escopo, prazo e custo são determinados na fase inicial do ciclo de vida e qualquer alteração ao escopo requer cuidados. </a:t>
            </a:r>
            <a:endParaRPr lang="pt-BR" sz="1400" dirty="0" smtClean="0"/>
          </a:p>
          <a:p>
            <a:pPr fontAlgn="base"/>
            <a:endParaRPr lang="pt-BR" sz="1400" dirty="0"/>
          </a:p>
          <a:p>
            <a:pPr fontAlgn="base"/>
            <a:r>
              <a:rPr lang="pt-BR" sz="1400" dirty="0" smtClean="0"/>
              <a:t>Os </a:t>
            </a:r>
            <a:r>
              <a:rPr lang="pt-BR" sz="1400" dirty="0"/>
              <a:t>requisitos e restrições são descritos e planejados no início do projeto, o envolvimento das partes interessadas é planejado e qualquer mudança pode impactar no escopo, cronograma ou orçamento. </a:t>
            </a:r>
            <a:endParaRPr lang="pt-BR" sz="1400" dirty="0" smtClean="0"/>
          </a:p>
          <a:p>
            <a:pPr fontAlgn="base"/>
            <a:endParaRPr lang="pt-BR" sz="1400" dirty="0"/>
          </a:p>
          <a:p>
            <a:pPr fontAlgn="base"/>
            <a:r>
              <a:rPr lang="pt-BR" sz="1400" dirty="0" smtClean="0"/>
              <a:t>No </a:t>
            </a:r>
            <a:r>
              <a:rPr lang="pt-BR" sz="1400" dirty="0"/>
              <a:t>ciclo iterativo, o escopo é determinado no início, mas à medida que a equipe entende melhor o produto, o prazo e o custo vão se modificando</a:t>
            </a:r>
            <a:r>
              <a:rPr lang="pt-BR" sz="1400" dirty="0" smtClean="0"/>
              <a:t>.</a:t>
            </a:r>
          </a:p>
          <a:p>
            <a:pPr fontAlgn="base"/>
            <a:endParaRPr lang="pt-BR" sz="1400" dirty="0"/>
          </a:p>
          <a:p>
            <a:pPr fontAlgn="base"/>
            <a:r>
              <a:rPr lang="pt-BR" sz="1400" dirty="0"/>
              <a:t>Não confunda “iterativo” com “interativo”. De acordo com o Dicionário Aulete, temos as seguintes definições</a:t>
            </a:r>
            <a:r>
              <a:rPr lang="pt-BR" sz="1400" dirty="0" smtClean="0"/>
              <a:t>:</a:t>
            </a:r>
          </a:p>
          <a:p>
            <a:pPr fontAlgn="base"/>
            <a:endParaRPr lang="pt-BR" sz="1400" dirty="0"/>
          </a:p>
          <a:p>
            <a:pPr fontAlgn="base"/>
            <a:r>
              <a:rPr lang="pt-BR" sz="1400" b="1" dirty="0"/>
              <a:t>// </a:t>
            </a:r>
            <a:r>
              <a:rPr lang="pt-BR" sz="1400" dirty="0"/>
              <a:t>Iteração: repetição de um ato</a:t>
            </a:r>
            <a:r>
              <a:rPr lang="pt-BR" sz="1400" dirty="0" smtClean="0"/>
              <a:t>.</a:t>
            </a:r>
          </a:p>
          <a:p>
            <a:pPr fontAlgn="base"/>
            <a:endParaRPr lang="pt-BR" sz="1400" dirty="0"/>
          </a:p>
          <a:p>
            <a:pPr fontAlgn="base"/>
            <a:r>
              <a:rPr lang="pt-BR" sz="1400" b="1" dirty="0"/>
              <a:t>// </a:t>
            </a:r>
            <a:r>
              <a:rPr lang="pt-BR" sz="1400" dirty="0"/>
              <a:t>Interação: influência ou ação recíproca entre pessoas e/ou coisas. </a:t>
            </a:r>
            <a:endParaRPr lang="pt-BR" sz="1400" dirty="0" smtClean="0"/>
          </a:p>
          <a:p>
            <a:pPr fontAlgn="base"/>
            <a:r>
              <a:rPr lang="pt-BR" sz="1400" dirty="0" smtClean="0"/>
              <a:t>Por </a:t>
            </a:r>
            <a:r>
              <a:rPr lang="pt-BR" sz="1400" dirty="0"/>
              <a:t>exemplo: interação entre governo e empresários. </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Ciclo de vida do projeto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4" name="Grupo 3"/>
          <p:cNvGrpSpPr/>
          <p:nvPr/>
        </p:nvGrpSpPr>
        <p:grpSpPr>
          <a:xfrm>
            <a:off x="303101" y="1051243"/>
            <a:ext cx="2981883" cy="380115"/>
            <a:chOff x="303101" y="1051243"/>
            <a:chExt cx="2981883" cy="380115"/>
          </a:xfrm>
        </p:grpSpPr>
        <p:sp>
          <p:nvSpPr>
            <p:cNvPr id="19" name="Retângulo de cantos arredondados 18"/>
            <p:cNvSpPr/>
            <p:nvPr/>
          </p:nvSpPr>
          <p:spPr>
            <a:xfrm>
              <a:off x="303101" y="1059557"/>
              <a:ext cx="29818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Ciclo de vida do projeto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5818707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No ciclo incremental, a entrega sofre várias iterações, adicionando funcionalidades em um prazo definido. </a:t>
            </a:r>
            <a:endParaRPr lang="pt-BR" sz="1400" dirty="0" smtClean="0"/>
          </a:p>
          <a:p>
            <a:pPr fontAlgn="base"/>
            <a:endParaRPr lang="pt-BR" sz="1400" dirty="0"/>
          </a:p>
          <a:p>
            <a:pPr fontAlgn="base"/>
            <a:r>
              <a:rPr lang="pt-BR" sz="1400" dirty="0" smtClean="0"/>
              <a:t>A </a:t>
            </a:r>
            <a:r>
              <a:rPr lang="pt-BR" sz="1400" dirty="0"/>
              <a:t>entrega é concluída com a iteração final. Os ciclos adaptativos são ágeis, iterativos ou incrementais. </a:t>
            </a:r>
            <a:endParaRPr lang="pt-BR" sz="1400" dirty="0" smtClean="0"/>
          </a:p>
          <a:p>
            <a:pPr fontAlgn="base"/>
            <a:endParaRPr lang="pt-BR" sz="1400" dirty="0"/>
          </a:p>
          <a:p>
            <a:pPr fontAlgn="base"/>
            <a:r>
              <a:rPr lang="pt-BR" sz="1400" dirty="0" smtClean="0"/>
              <a:t>O </a:t>
            </a:r>
            <a:r>
              <a:rPr lang="pt-BR" sz="1400" dirty="0"/>
              <a:t>escopo é definido e aprovado antes de uma iteração. </a:t>
            </a:r>
            <a:endParaRPr lang="pt-BR" sz="1400" dirty="0" smtClean="0"/>
          </a:p>
          <a:p>
            <a:pPr fontAlgn="base"/>
            <a:endParaRPr lang="pt-BR" sz="1400" dirty="0"/>
          </a:p>
          <a:p>
            <a:pPr fontAlgn="base"/>
            <a:r>
              <a:rPr lang="pt-BR" sz="1400" dirty="0" smtClean="0"/>
              <a:t>Os </a:t>
            </a:r>
            <a:r>
              <a:rPr lang="pt-BR" sz="1400" dirty="0"/>
              <a:t>requisitos são elaborados de forma progressiva com base em iterações curtas. </a:t>
            </a:r>
            <a:endParaRPr lang="pt-BR" sz="1400" dirty="0" smtClean="0"/>
          </a:p>
          <a:p>
            <a:pPr fontAlgn="base"/>
            <a:endParaRPr lang="pt-BR" sz="1400" dirty="0"/>
          </a:p>
          <a:p>
            <a:pPr fontAlgn="base"/>
            <a:r>
              <a:rPr lang="pt-BR" sz="1400" dirty="0" smtClean="0"/>
              <a:t>Os </a:t>
            </a:r>
            <a:r>
              <a:rPr lang="pt-BR" sz="1400" dirty="0"/>
              <a:t>riscos e os custos são reduzidos pelo replanejamento constante. As partes interessadas estão sempre envolvidas e proporcionam feedbacks que podem ser aplicados rapidamente, promovendo maior qualidade ao produto</a:t>
            </a:r>
            <a:r>
              <a:rPr lang="pt-BR" sz="1400" dirty="0" smtClean="0"/>
              <a:t>.</a:t>
            </a:r>
          </a:p>
          <a:p>
            <a:pPr fontAlgn="base"/>
            <a:endParaRPr lang="pt-BR" sz="1400" dirty="0"/>
          </a:p>
          <a:p>
            <a:pPr fontAlgn="base"/>
            <a:r>
              <a:rPr lang="pt-BR" sz="1400" dirty="0"/>
              <a:t>O ciclo híbrido opera combinando ciclos preditivos e adaptativos. Os requisitos conhecidos são construídos de forma preditiva, e os ainda desconhecidos, seguem o ciclo adaptativo. </a:t>
            </a:r>
            <a:endParaRPr lang="pt-BR" sz="1400" dirty="0" smtClean="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Ciclo de vida do projeto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4" name="Grupo 3"/>
          <p:cNvGrpSpPr/>
          <p:nvPr/>
        </p:nvGrpSpPr>
        <p:grpSpPr>
          <a:xfrm>
            <a:off x="303101" y="1051243"/>
            <a:ext cx="2981883" cy="380115"/>
            <a:chOff x="303101" y="1051243"/>
            <a:chExt cx="2981883" cy="380115"/>
          </a:xfrm>
        </p:grpSpPr>
        <p:sp>
          <p:nvSpPr>
            <p:cNvPr id="19" name="Retângulo de cantos arredondados 18"/>
            <p:cNvSpPr/>
            <p:nvPr/>
          </p:nvSpPr>
          <p:spPr>
            <a:xfrm>
              <a:off x="303101" y="1059557"/>
              <a:ext cx="29818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Ciclo de vida do projeto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0765216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Diagrama 6 representa a sequência do ciclo de vida de um projeto.</a:t>
            </a:r>
          </a:p>
          <a:p>
            <a:pPr fontAlgn="base"/>
            <a:endParaRPr lang="pt-BR" sz="1400" dirty="0"/>
          </a:p>
          <a:p>
            <a:pPr fontAlgn="base"/>
            <a:r>
              <a:rPr lang="pt-BR" sz="1400" dirty="0"/>
              <a:t>A equipe de projeto é responsável por determinar qual é o melhor ciclo, utilizando sempre os conhecimentos adquiridos no levantamento dos processos que precisam ser executados em cada fase e ajustando os seus atributos</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Fonte</a:t>
            </a:r>
            <a:r>
              <a:rPr lang="pt-BR" sz="1400" dirty="0"/>
              <a:t>: PMI, 2017.</a:t>
            </a:r>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Ciclo de vida do projeto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4" name="Grupo 3"/>
          <p:cNvGrpSpPr/>
          <p:nvPr/>
        </p:nvGrpSpPr>
        <p:grpSpPr>
          <a:xfrm>
            <a:off x="303101" y="1051243"/>
            <a:ext cx="2981883" cy="380115"/>
            <a:chOff x="303101" y="1051243"/>
            <a:chExt cx="2981883" cy="380115"/>
          </a:xfrm>
        </p:grpSpPr>
        <p:sp>
          <p:nvSpPr>
            <p:cNvPr id="19" name="Retângulo de cantos arredondados 18"/>
            <p:cNvSpPr/>
            <p:nvPr/>
          </p:nvSpPr>
          <p:spPr>
            <a:xfrm>
              <a:off x="303101" y="1059557"/>
              <a:ext cx="29818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Ciclo de vida do projeto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320538" y="3289920"/>
            <a:ext cx="5984214" cy="3895328"/>
          </a:xfrm>
          <a:prstGeom prst="rect">
            <a:avLst/>
          </a:prstGeom>
        </p:spPr>
      </p:pic>
    </p:spTree>
    <p:extLst>
      <p:ext uri="{BB962C8B-B14F-4D97-AF65-F5344CB8AC3E}">
        <p14:creationId xmlns:p14="http://schemas.microsoft.com/office/powerpoint/2010/main" val="40381500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428604" y="1023910"/>
            <a:ext cx="6286544" cy="8681618"/>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Prefácio</a:t>
            </a: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400" b="1" dirty="0" smtClean="0">
                <a:latin typeface="+mj-lt"/>
                <a:ea typeface="+mj-ea"/>
                <a:cs typeface="+mj-cs"/>
              </a:rPr>
              <a:t>A informação e a sobrevivência</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ítulo 1"/>
          <p:cNvSpPr txBox="1">
            <a:spLocks/>
          </p:cNvSpPr>
          <p:nvPr/>
        </p:nvSpPr>
        <p:spPr>
          <a:xfrm>
            <a:off x="571480" y="1905906"/>
            <a:ext cx="6000792" cy="779962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lang="pt-BR" sz="1400" dirty="0" smtClean="0">
                <a:latin typeface="+mj-lt"/>
                <a:ea typeface="+mj-ea"/>
                <a:cs typeface="+mj-cs"/>
              </a:rPr>
              <a:t>O aprendizado atual está como sempre foi: manipulado, desde sua criação.</a:t>
            </a: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pt-BR" sz="1400" i="0" u="none" strike="noStrike" kern="1200" cap="none" spc="0" normalizeH="0" baseline="0" noProof="0" dirty="0" smtClean="0">
                <a:ln>
                  <a:noFill/>
                </a:ln>
                <a:solidFill>
                  <a:schemeClr val="tx1"/>
                </a:solidFill>
                <a:effectLst/>
                <a:uLnTx/>
                <a:uFillTx/>
                <a:latin typeface="+mj-lt"/>
                <a:ea typeface="+mj-ea"/>
                <a:cs typeface="+mj-cs"/>
              </a:rPr>
              <a:t>Desde o</a:t>
            </a:r>
            <a:r>
              <a:rPr kumimoji="0" lang="pt-BR" sz="1400" i="0" u="none" strike="noStrike" kern="1200" cap="none" spc="0" normalizeH="0" noProof="0" dirty="0" smtClean="0">
                <a:ln>
                  <a:noFill/>
                </a:ln>
                <a:solidFill>
                  <a:schemeClr val="tx1"/>
                </a:solidFill>
                <a:effectLst/>
                <a:uLnTx/>
                <a:uFillTx/>
                <a:latin typeface="+mj-lt"/>
                <a:ea typeface="+mj-ea"/>
                <a:cs typeface="+mj-cs"/>
              </a:rPr>
              <a:t> tempo dos homens e mulheres das cavernas a informação é sobrevivência. </a:t>
            </a:r>
            <a:r>
              <a:rPr lang="pt-BR" sz="1400" dirty="0" smtClean="0">
                <a:latin typeface="+mj-lt"/>
                <a:ea typeface="+mj-ea"/>
                <a:cs typeface="+mj-cs"/>
              </a:rPr>
              <a:t>Quando o ser humano passou da fase de utilizar a informação para apenas sobreviver, ele começou a utilizá-la como meio de controle e repressão a sua própria tribo/sociedade/meio em que vive/natureza.</a:t>
            </a:r>
          </a:p>
          <a:p>
            <a:pPr marL="0" marR="0" lvl="0" indent="0" algn="just" defTabSz="914400" rtl="0" eaLnBrk="1" fontAlgn="auto" latinLnBrk="0" hangingPunct="1">
              <a:lnSpc>
                <a:spcPct val="100000"/>
              </a:lnSpc>
              <a:spcBef>
                <a:spcPct val="0"/>
              </a:spcBef>
              <a:spcAft>
                <a:spcPts val="0"/>
              </a:spcAft>
              <a:buClrTx/>
              <a:buSzTx/>
              <a:buFontTx/>
              <a:buNone/>
              <a:tabLst/>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Desde então temos tribos contra tribos, civilizações contra civilizações, impérios contra </a:t>
            </a:r>
            <a:r>
              <a:rPr lang="pt-BR" sz="1400" dirty="0" smtClean="0"/>
              <a:t>impérios...</a:t>
            </a: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Sendo que o que determina o vencedor desde o tempo das cavernas até hoje é a informação.</a:t>
            </a:r>
          </a:p>
          <a:p>
            <a:pPr lvl="0" algn="just">
              <a:spcBef>
                <a:spcPct val="0"/>
              </a:spcBef>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Quando o ser humano começou a utilizar a primeira grande informação que foi a utilização do fogo, </a:t>
            </a:r>
            <a:r>
              <a:rPr lang="pt-BR" b="1" dirty="0" smtClean="0">
                <a:latin typeface="+mj-lt"/>
                <a:ea typeface="+mj-ea"/>
                <a:cs typeface="+mj-cs"/>
              </a:rPr>
              <a:t>a natureza </a:t>
            </a:r>
            <a:r>
              <a:rPr lang="pt-BR" sz="1400" dirty="0" smtClean="0">
                <a:latin typeface="+mj-lt"/>
                <a:ea typeface="+mj-ea"/>
                <a:cs typeface="+mj-cs"/>
              </a:rPr>
              <a:t>e as outras tribos atacadas não tinham chance alguma e foram derrotadas.</a:t>
            </a:r>
          </a:p>
          <a:p>
            <a:pPr lvl="0" algn="just">
              <a:spcBef>
                <a:spcPct val="0"/>
              </a:spcBef>
              <a:defRPr/>
            </a:pPr>
            <a:endParaRPr lang="pt-BR" sz="1400" dirty="0" smtClean="0">
              <a:latin typeface="+mj-lt"/>
              <a:ea typeface="+mj-ea"/>
              <a:cs typeface="+mj-cs"/>
            </a:endParaRPr>
          </a:p>
          <a:p>
            <a:pPr algn="just">
              <a:spcBef>
                <a:spcPct val="0"/>
              </a:spcBef>
              <a:defRPr/>
            </a:pPr>
            <a:r>
              <a:rPr lang="pt-BR" sz="1400" dirty="0" smtClean="0"/>
              <a:t>Quando o ser humano começou a utilizar armas primitivas do tempo da pedra lascada de fabricação humana,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ser humano começou a utilizar armas, utilizando o minério de ferro entre outros, posteriormente manipulando-os até se chegar as espadas lanças...,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império chinês criou e utilizou a pólvora e o seu uso em combates/guerras se espalhou as sociedades que utilizavam apenas espadas lanças... foram derrotadas. E chegamos a criação da bomba atômica e nuclear, como saber se o aprendizado é manipulado?</a:t>
            </a:r>
          </a:p>
          <a:p>
            <a:pPr algn="just">
              <a:spcBef>
                <a:spcPct val="0"/>
              </a:spcBef>
              <a:defRPr/>
            </a:pPr>
            <a:r>
              <a:rPr lang="pt-BR" sz="1400" dirty="0" smtClean="0"/>
              <a:t>Tente você(uma sociedade/grupo/indivíduo) criar uma bomba atômica ou nuclear.</a:t>
            </a:r>
          </a:p>
          <a:p>
            <a:pPr algn="just">
              <a:spcBef>
                <a:spcPct val="0"/>
              </a:spcBef>
              <a:defRPr/>
            </a:pPr>
            <a:endParaRPr lang="pt-BR" sz="1400" dirty="0" smtClean="0"/>
          </a:p>
          <a:p>
            <a:pPr algn="just">
              <a:spcBef>
                <a:spcPct val="0"/>
              </a:spcBef>
              <a:defRPr/>
            </a:pPr>
            <a:r>
              <a:rPr lang="pt-BR" sz="1400" dirty="0" smtClean="0"/>
              <a:t>Nas nossas aulas, não vou lhe ensinar a criar uma bomba </a:t>
            </a:r>
            <a:r>
              <a:rPr lang="pt-BR" sz="1400" dirty="0"/>
              <a:t>atômica ou </a:t>
            </a:r>
            <a:r>
              <a:rPr lang="pt-BR" sz="1400" dirty="0" smtClean="0"/>
              <a:t>nuclear. Irei repassar as informações acumuladas das gerações anteriores para a sobrevivência das futuras gerações.  </a:t>
            </a:r>
          </a:p>
          <a:p>
            <a:pPr algn="just">
              <a:spcBef>
                <a:spcPct val="0"/>
              </a:spcBef>
              <a:defRPr/>
            </a:pPr>
            <a:endParaRPr lang="pt-BR" sz="1400" dirty="0" smtClean="0"/>
          </a:p>
          <a:p>
            <a:pPr algn="just">
              <a:spcBef>
                <a:spcPct val="0"/>
              </a:spcBef>
              <a:defRPr/>
            </a:pPr>
            <a:r>
              <a:rPr lang="pt-BR" sz="1400" dirty="0" smtClean="0"/>
              <a:t>Conforme o nosso histórico, a geração ou gerações que irão sobreviver serão as que mais bem utilizarem a informação.</a:t>
            </a:r>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lvl="0" algn="just">
              <a:spcBef>
                <a:spcPct val="0"/>
              </a:spcBef>
              <a:defRPr/>
            </a:pPr>
            <a:endParaRPr lang="pt-BR" sz="1400" dirty="0" smtClean="0">
              <a:latin typeface="+mj-lt"/>
              <a:ea typeface="+mj-ea"/>
              <a:cs typeface="+mj-cs"/>
            </a:endParaRPr>
          </a:p>
          <a:p>
            <a:pPr lvl="0" algn="just">
              <a:spcBef>
                <a:spcPct val="0"/>
              </a:spcBef>
              <a:defRPr/>
            </a:pPr>
            <a:endParaRPr lang="pt-BR" sz="14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Conector reto 10"/>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5" name="Cruz 14"/>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uz 15"/>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9" name="Retângulo 18"/>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3"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7379470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ciclo de vida de um projeto pode sofrer modificações por necessidade da própria organização, mas normalmente seguem uma estrutura básica: início do projeto; organização e preparação; execução da atividade; e encerramento do projeto. </a:t>
            </a:r>
            <a:endParaRPr lang="pt-BR" sz="1400" dirty="0" smtClean="0"/>
          </a:p>
          <a:p>
            <a:pPr fontAlgn="base"/>
            <a:endParaRPr lang="pt-BR" sz="1400" dirty="0"/>
          </a:p>
          <a:p>
            <a:pPr fontAlgn="base"/>
            <a:r>
              <a:rPr lang="pt-BR" sz="1400" dirty="0" smtClean="0"/>
              <a:t>O </a:t>
            </a:r>
            <a:r>
              <a:rPr lang="pt-BR" sz="1400" dirty="0"/>
              <a:t>ciclo de vida dos projetos apresenta geralmente as características</a:t>
            </a:r>
            <a:r>
              <a:rPr lang="pt-BR" sz="1400" dirty="0" smtClean="0"/>
              <a:t>:</a:t>
            </a:r>
          </a:p>
          <a:p>
            <a:pPr fontAlgn="base"/>
            <a:endParaRPr lang="pt-BR" sz="1400" dirty="0"/>
          </a:p>
          <a:p>
            <a:pPr fontAlgn="base"/>
            <a:r>
              <a:rPr lang="pt-BR" sz="1400" b="1" dirty="0"/>
              <a:t>1.</a:t>
            </a:r>
          </a:p>
          <a:p>
            <a:pPr fontAlgn="base"/>
            <a:r>
              <a:rPr lang="pt-BR" sz="1400" dirty="0"/>
              <a:t>O nível de atividade ou esforço, a quantidade de pessoas envolvidas e os custos são baixos no início, aumentando gradativamente durante a execução e caindo quando o projeto se aproxima do fim.</a:t>
            </a:r>
          </a:p>
          <a:p>
            <a:pPr fontAlgn="base"/>
            <a:endParaRPr lang="pt-BR" sz="1400" dirty="0" smtClean="0"/>
          </a:p>
          <a:p>
            <a:pPr fontAlgn="base"/>
            <a:r>
              <a:rPr lang="pt-BR" sz="1400" b="1" dirty="0"/>
              <a:t>2.</a:t>
            </a:r>
          </a:p>
          <a:p>
            <a:pPr fontAlgn="base"/>
            <a:r>
              <a:rPr lang="pt-BR" sz="1400" dirty="0"/>
              <a:t>A previsibilidade do projeto é relativamente baixa no início e aumenta à medida que os processos vão sendo executados e maiores informações vão sendo adquiridas a respeito do projeto e de seu resultado.</a:t>
            </a:r>
          </a:p>
          <a:p>
            <a:pPr fontAlgn="base"/>
            <a:endParaRPr lang="pt-BR" sz="1400" dirty="0" smtClean="0"/>
          </a:p>
          <a:p>
            <a:pPr fontAlgn="base"/>
            <a:r>
              <a:rPr lang="pt-BR" sz="1400" b="1" dirty="0"/>
              <a:t>3.</a:t>
            </a:r>
          </a:p>
          <a:p>
            <a:pPr fontAlgn="base"/>
            <a:r>
              <a:rPr lang="pt-BR" sz="1400" dirty="0"/>
              <a:t>Os riscos e as incertezas são maiores no início do projeto, diminuindo gradativamente na medida em que os resultados se tornam mais previsíveis.</a:t>
            </a:r>
          </a:p>
          <a:p>
            <a:pPr fontAlgn="base"/>
            <a:endParaRPr lang="pt-BR" sz="1400" dirty="0" smtClean="0"/>
          </a:p>
          <a:p>
            <a:pPr fontAlgn="base"/>
            <a:r>
              <a:rPr lang="pt-BR" sz="1400" b="1" dirty="0"/>
              <a:t>4.</a:t>
            </a:r>
          </a:p>
          <a:p>
            <a:pPr fontAlgn="base"/>
            <a:r>
              <a:rPr lang="pt-BR" sz="1400" dirty="0"/>
              <a:t>O produto ou resultado final do projeto pode ser mudado mais facilmente no início, sem causar retrabalho. As mudanças vão ficando cada vez mais difíceis e custosas conforme o projeto avança. Mudanças no final do projeto, normalmente, aumentam custo e prazos, diminuindo a moral da equipe e causando retrabalho e desperdício de recursos.</a:t>
            </a:r>
          </a:p>
          <a:p>
            <a:pPr fontAlgn="base"/>
            <a:endParaRPr lang="pt-BR" sz="1400" dirty="0" smtClean="0"/>
          </a:p>
          <a:p>
            <a:pPr fontAlgn="base"/>
            <a:r>
              <a:rPr lang="pt-BR" sz="1400" b="1" dirty="0"/>
              <a:t>5.</a:t>
            </a:r>
          </a:p>
          <a:p>
            <a:pPr fontAlgn="base"/>
            <a:r>
              <a:rPr lang="pt-BR" sz="1400" dirty="0"/>
              <a:t>A capacidade das partes interessadas de influenciarem as características do produto final é mais alta no início e torna-se cada vez menor conforme o projeto continua.</a:t>
            </a:r>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Ciclo de vida do projeto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4" name="Grupo 3"/>
          <p:cNvGrpSpPr/>
          <p:nvPr/>
        </p:nvGrpSpPr>
        <p:grpSpPr>
          <a:xfrm>
            <a:off x="303101" y="1051243"/>
            <a:ext cx="2981883" cy="380115"/>
            <a:chOff x="303101" y="1051243"/>
            <a:chExt cx="2981883" cy="380115"/>
          </a:xfrm>
        </p:grpSpPr>
        <p:sp>
          <p:nvSpPr>
            <p:cNvPr id="19" name="Retângulo de cantos arredondados 18"/>
            <p:cNvSpPr/>
            <p:nvPr/>
          </p:nvSpPr>
          <p:spPr>
            <a:xfrm>
              <a:off x="303101" y="1059557"/>
              <a:ext cx="29818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Ciclo de vida do projeto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1916219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Fonte</a:t>
            </a:r>
            <a:r>
              <a:rPr lang="pt-BR" sz="1400" dirty="0"/>
              <a:t>: PMI, 2013.</a:t>
            </a: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Ciclo de vida do projeto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4" name="Grupo 3"/>
          <p:cNvGrpSpPr/>
          <p:nvPr/>
        </p:nvGrpSpPr>
        <p:grpSpPr>
          <a:xfrm>
            <a:off x="303101" y="1051243"/>
            <a:ext cx="2981883" cy="380115"/>
            <a:chOff x="303101" y="1051243"/>
            <a:chExt cx="2981883" cy="380115"/>
          </a:xfrm>
        </p:grpSpPr>
        <p:sp>
          <p:nvSpPr>
            <p:cNvPr id="19" name="Retângulo de cantos arredondados 18"/>
            <p:cNvSpPr/>
            <p:nvPr/>
          </p:nvSpPr>
          <p:spPr>
            <a:xfrm>
              <a:off x="303101" y="1059557"/>
              <a:ext cx="29818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Ciclo de vida do projeto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382594" y="2360712"/>
            <a:ext cx="5861233" cy="4320480"/>
          </a:xfrm>
          <a:prstGeom prst="rect">
            <a:avLst/>
          </a:prstGeom>
        </p:spPr>
      </p:pic>
    </p:spTree>
    <p:extLst>
      <p:ext uri="{BB962C8B-B14F-4D97-AF65-F5344CB8AC3E}">
        <p14:creationId xmlns:p14="http://schemas.microsoft.com/office/powerpoint/2010/main" val="18425934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fases de um projeto são as atividades que precisam ser feitas para culminar em uma ou várias entregas, podendo ser sequenciadas ou sobrepostas conforme a necessidade de cada projeto. </a:t>
            </a:r>
            <a:endParaRPr lang="pt-BR" sz="1400" dirty="0" smtClean="0"/>
          </a:p>
          <a:p>
            <a:pPr fontAlgn="base"/>
            <a:endParaRPr lang="pt-BR" sz="1400" dirty="0"/>
          </a:p>
          <a:p>
            <a:pPr fontAlgn="base"/>
            <a:r>
              <a:rPr lang="pt-BR" sz="1400" dirty="0" smtClean="0"/>
              <a:t>A </a:t>
            </a:r>
            <a:r>
              <a:rPr lang="pt-BR" sz="1400" dirty="0"/>
              <a:t>sua duração e quantidade também são variáveis, conforme a necessidade. As fases de um ciclo de vida são descritas por atributos mensuráveis e exclusivos a uma fase específica, e podem incluir</a:t>
            </a:r>
            <a:r>
              <a:rPr lang="pt-BR" sz="1400" dirty="0" smtClean="0"/>
              <a:t>:</a:t>
            </a:r>
          </a:p>
          <a:p>
            <a:pPr fontAlgn="base"/>
            <a:endParaRPr lang="pt-BR" sz="1400" dirty="0"/>
          </a:p>
          <a:p>
            <a:pPr fontAlgn="base"/>
            <a:r>
              <a:rPr lang="pt-BR" sz="1400" dirty="0" smtClean="0"/>
              <a:t>1 - Nome </a:t>
            </a:r>
            <a:r>
              <a:rPr lang="pt-BR" sz="1400" dirty="0"/>
              <a:t>(exemplo: fase A, fase B, fase 1);</a:t>
            </a:r>
          </a:p>
          <a:p>
            <a:pPr fontAlgn="base"/>
            <a:endParaRPr lang="pt-BR" sz="1400" dirty="0"/>
          </a:p>
          <a:p>
            <a:pPr fontAlgn="base"/>
            <a:r>
              <a:rPr lang="pt-BR" sz="1400" dirty="0" smtClean="0"/>
              <a:t>2 - Número </a:t>
            </a:r>
            <a:r>
              <a:rPr lang="pt-BR" sz="1400" dirty="0"/>
              <a:t>(exemplo: três fases no projeto, cinco fases);</a:t>
            </a:r>
          </a:p>
          <a:p>
            <a:pPr fontAlgn="base"/>
            <a:endParaRPr lang="pt-BR" sz="1400" dirty="0"/>
          </a:p>
          <a:p>
            <a:pPr fontAlgn="base"/>
            <a:r>
              <a:rPr lang="pt-BR" sz="1400" dirty="0" smtClean="0"/>
              <a:t>3 - Duração </a:t>
            </a:r>
            <a:r>
              <a:rPr lang="pt-BR" sz="1400" dirty="0"/>
              <a:t>(exemplo: uma semana, um mês, um semestre);</a:t>
            </a:r>
          </a:p>
          <a:p>
            <a:pPr fontAlgn="base"/>
            <a:endParaRPr lang="pt-BR" sz="1400" dirty="0"/>
          </a:p>
          <a:p>
            <a:pPr fontAlgn="base"/>
            <a:r>
              <a:rPr lang="pt-BR" sz="1400" dirty="0" smtClean="0"/>
              <a:t>4 - Requisitos </a:t>
            </a:r>
            <a:r>
              <a:rPr lang="pt-BR" sz="1400" dirty="0"/>
              <a:t>de recursos (exemplo: pessoal, edifícios, equipamentos);</a:t>
            </a:r>
          </a:p>
          <a:p>
            <a:pPr fontAlgn="base"/>
            <a:endParaRPr lang="pt-BR" sz="1400" dirty="0"/>
          </a:p>
          <a:p>
            <a:pPr fontAlgn="base"/>
            <a:r>
              <a:rPr lang="pt-BR" sz="1400" dirty="0" smtClean="0"/>
              <a:t>5 - Critério </a:t>
            </a:r>
            <a:r>
              <a:rPr lang="pt-BR" sz="1400" dirty="0"/>
              <a:t>de entrada para passar para a próxima fase (exemplo: aprovação de um documento específico);</a:t>
            </a:r>
          </a:p>
          <a:p>
            <a:pPr fontAlgn="base"/>
            <a:endParaRPr lang="pt-BR" sz="1400" dirty="0"/>
          </a:p>
          <a:p>
            <a:pPr fontAlgn="base"/>
            <a:r>
              <a:rPr lang="pt-BR" sz="1400" dirty="0" smtClean="0"/>
              <a:t>6 - Critérios </a:t>
            </a:r>
            <a:r>
              <a:rPr lang="pt-BR" sz="1400" dirty="0"/>
              <a:t>de saída para concluir a fase (exemplo: entregas concluídas).</a:t>
            </a:r>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Fases do projeto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4" name="Grupo 3"/>
          <p:cNvGrpSpPr/>
          <p:nvPr/>
        </p:nvGrpSpPr>
        <p:grpSpPr>
          <a:xfrm>
            <a:off x="303101" y="1051243"/>
            <a:ext cx="2981883" cy="380115"/>
            <a:chOff x="303101" y="1051243"/>
            <a:chExt cx="2981883" cy="380115"/>
          </a:xfrm>
        </p:grpSpPr>
        <p:sp>
          <p:nvSpPr>
            <p:cNvPr id="19" name="Retângulo de cantos arredondados 18"/>
            <p:cNvSpPr/>
            <p:nvPr/>
          </p:nvSpPr>
          <p:spPr>
            <a:xfrm>
              <a:off x="303101" y="1059557"/>
              <a:ext cx="29818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Ciclo de vida do projeto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9643155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2" name="Retângulo de cantos arredondados 3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Fases do projeto</a:t>
            </a:r>
            <a:endParaRPr lang="pt-BR" dirty="0"/>
          </a:p>
        </p:txBody>
      </p:sp>
      <p:pic>
        <p:nvPicPr>
          <p:cNvPr id="4" name="Imagem 3"/>
          <p:cNvPicPr>
            <a:picLocks noChangeAspect="1"/>
          </p:cNvPicPr>
          <p:nvPr/>
        </p:nvPicPr>
        <p:blipFill>
          <a:blip r:embed="rId6"/>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r>
              <a:rPr lang="pt-BR" sz="1400" dirty="0" smtClean="0"/>
              <a:t>As </a:t>
            </a:r>
            <a:r>
              <a:rPr lang="pt-BR" sz="1400" dirty="0"/>
              <a:t>fases podem ser estabelecidas com base em fatores que as </a:t>
            </a:r>
            <a:endParaRPr lang="pt-BR" sz="1400" dirty="0" smtClean="0"/>
          </a:p>
          <a:p>
            <a:pPr fontAlgn="base"/>
            <a:r>
              <a:rPr lang="pt-BR" sz="1400" dirty="0" smtClean="0"/>
              <a:t>agrupem</a:t>
            </a:r>
            <a:r>
              <a:rPr lang="pt-BR" sz="1400" dirty="0"/>
              <a:t>, como necessidade de gerenciamento, natureza do </a:t>
            </a:r>
            <a:endParaRPr lang="pt-BR" sz="1400" dirty="0" smtClean="0"/>
          </a:p>
          <a:p>
            <a:pPr fontAlgn="base"/>
            <a:r>
              <a:rPr lang="pt-BR" sz="1400" dirty="0" smtClean="0"/>
              <a:t>projeto</a:t>
            </a:r>
            <a:r>
              <a:rPr lang="pt-BR" sz="1400" dirty="0"/>
              <a:t>, características únicas da organização ou setor, elementos </a:t>
            </a:r>
            <a:endParaRPr lang="pt-BR" sz="1400" dirty="0" smtClean="0"/>
          </a:p>
          <a:p>
            <a:pPr fontAlgn="base"/>
            <a:r>
              <a:rPr lang="pt-BR" sz="1400" dirty="0" smtClean="0"/>
              <a:t>do </a:t>
            </a:r>
            <a:r>
              <a:rPr lang="pt-BR" sz="1400" dirty="0"/>
              <a:t>projeto como engenharia, tecnologia, negócios e pontos </a:t>
            </a:r>
            <a:endParaRPr lang="pt-BR" sz="1400" dirty="0" smtClean="0"/>
          </a:p>
          <a:p>
            <a:pPr fontAlgn="base"/>
            <a:r>
              <a:rPr lang="pt-BR" sz="1400" dirty="0" smtClean="0"/>
              <a:t>de </a:t>
            </a:r>
            <a:r>
              <a:rPr lang="pt-BR" sz="1400" dirty="0"/>
              <a:t>decisão.</a:t>
            </a:r>
          </a:p>
          <a:p>
            <a:pPr fontAlgn="base"/>
            <a:endParaRPr lang="pt-BR" sz="1400" dirty="0"/>
          </a:p>
          <a:p>
            <a:pPr fontAlgn="base"/>
            <a:r>
              <a:rPr lang="pt-BR" sz="1400" dirty="0"/>
              <a:t>O uso de fases pode ajudar a ter uma melhor visão do projeto, </a:t>
            </a:r>
            <a:endParaRPr lang="pt-BR" sz="1400" dirty="0" smtClean="0"/>
          </a:p>
          <a:p>
            <a:pPr fontAlgn="base"/>
            <a:r>
              <a:rPr lang="pt-BR" sz="1400" dirty="0" smtClean="0"/>
              <a:t>objetivando </a:t>
            </a:r>
            <a:r>
              <a:rPr lang="pt-BR" sz="1400" dirty="0"/>
              <a:t>um melhor gerenciamento e podendo avaliar o desempenho ou ações corretivas antes da próxima fase. </a:t>
            </a:r>
            <a:endParaRPr lang="pt-BR" sz="1400" dirty="0" smtClean="0"/>
          </a:p>
          <a:p>
            <a:pPr fontAlgn="base"/>
            <a:endParaRPr lang="pt-BR" sz="1400" dirty="0"/>
          </a:p>
          <a:p>
            <a:pPr fontAlgn="base"/>
            <a:r>
              <a:rPr lang="pt-BR" sz="1400" dirty="0" smtClean="0"/>
              <a:t>Normalmente</a:t>
            </a:r>
            <a:r>
              <a:rPr lang="pt-BR" sz="1400" dirty="0"/>
              <a:t>, os nomes das fases representam o tipo de trabalho realizado nessa fase, como por exemplo</a:t>
            </a:r>
            <a:r>
              <a:rPr lang="pt-BR" sz="1400" dirty="0" smtClean="0"/>
              <a:t>:</a:t>
            </a:r>
          </a:p>
          <a:p>
            <a:pPr fontAlgn="base"/>
            <a:endParaRPr lang="pt-BR" sz="1400" dirty="0"/>
          </a:p>
          <a:p>
            <a:pPr fontAlgn="base"/>
            <a:r>
              <a:rPr lang="pt-BR" sz="1400" b="1" dirty="0"/>
              <a:t>Exemplos</a:t>
            </a:r>
          </a:p>
          <a:p>
            <a:pPr fontAlgn="base"/>
            <a:r>
              <a:rPr lang="pt-BR" sz="1400" dirty="0"/>
              <a:t>–</a:t>
            </a:r>
            <a:endParaRPr lang="pt-BR" sz="1400" b="1" dirty="0"/>
          </a:p>
          <a:p>
            <a:pPr fontAlgn="base"/>
            <a:r>
              <a:rPr lang="pt-BR" sz="1400" b="1" dirty="0"/>
              <a:t>// </a:t>
            </a:r>
            <a:r>
              <a:rPr lang="pt-BR" sz="1400" dirty="0"/>
              <a:t>Desenvolvimento de conceito;</a:t>
            </a:r>
          </a:p>
          <a:p>
            <a:pPr fontAlgn="base"/>
            <a:r>
              <a:rPr lang="pt-BR" sz="1400" b="1" dirty="0"/>
              <a:t>// </a:t>
            </a:r>
            <a:r>
              <a:rPr lang="pt-BR" sz="1400" dirty="0"/>
              <a:t>Estudo de viabilidades;</a:t>
            </a:r>
          </a:p>
          <a:p>
            <a:pPr fontAlgn="base"/>
            <a:r>
              <a:rPr lang="pt-BR" sz="1400" b="1" dirty="0"/>
              <a:t>// </a:t>
            </a:r>
            <a:r>
              <a:rPr lang="pt-BR" sz="1400" dirty="0"/>
              <a:t>Requisitos do cliente;</a:t>
            </a:r>
          </a:p>
          <a:p>
            <a:pPr fontAlgn="base"/>
            <a:r>
              <a:rPr lang="pt-BR" sz="1400" b="1" dirty="0"/>
              <a:t>// </a:t>
            </a:r>
            <a:r>
              <a:rPr lang="pt-BR" sz="1400" dirty="0"/>
              <a:t>Desenvolvimento da solução;</a:t>
            </a:r>
          </a:p>
          <a:p>
            <a:pPr fontAlgn="base"/>
            <a:r>
              <a:rPr lang="pt-BR" sz="1400" b="1" dirty="0"/>
              <a:t>// </a:t>
            </a:r>
            <a:r>
              <a:rPr lang="pt-BR" sz="1400" dirty="0"/>
              <a:t>Protótipo;</a:t>
            </a:r>
          </a:p>
          <a:p>
            <a:pPr fontAlgn="base"/>
            <a:r>
              <a:rPr lang="pt-BR" sz="1400" b="1" dirty="0"/>
              <a:t>// </a:t>
            </a:r>
            <a:r>
              <a:rPr lang="pt-BR" sz="1400" dirty="0"/>
              <a:t>Construção;</a:t>
            </a:r>
          </a:p>
          <a:p>
            <a:pPr fontAlgn="base"/>
            <a:r>
              <a:rPr lang="pt-BR" sz="1400" b="1" dirty="0"/>
              <a:t>// </a:t>
            </a:r>
            <a:r>
              <a:rPr lang="pt-BR" sz="1400" dirty="0"/>
              <a:t>Teste;</a:t>
            </a:r>
          </a:p>
          <a:p>
            <a:pPr fontAlgn="base"/>
            <a:r>
              <a:rPr lang="pt-BR" sz="1400" b="1" dirty="0"/>
              <a:t>// </a:t>
            </a:r>
            <a:r>
              <a:rPr lang="pt-BR" sz="1400" dirty="0"/>
              <a:t>Transição;</a:t>
            </a:r>
          </a:p>
          <a:p>
            <a:pPr fontAlgn="base"/>
            <a:r>
              <a:rPr lang="pt-BR" sz="1400" b="1" dirty="0"/>
              <a:t>// </a:t>
            </a:r>
            <a:r>
              <a:rPr lang="pt-BR" sz="1400" dirty="0"/>
              <a:t>Comissionamento;</a:t>
            </a:r>
          </a:p>
          <a:p>
            <a:pPr fontAlgn="base"/>
            <a:r>
              <a:rPr lang="pt-BR" sz="1400" b="1" dirty="0"/>
              <a:t>// </a:t>
            </a:r>
            <a:r>
              <a:rPr lang="pt-BR" sz="1400" dirty="0"/>
              <a:t>Revisão;</a:t>
            </a:r>
          </a:p>
          <a:p>
            <a:pPr fontAlgn="base"/>
            <a:r>
              <a:rPr lang="pt-BR" sz="1400" b="1" dirty="0"/>
              <a:t>// </a:t>
            </a:r>
            <a:r>
              <a:rPr lang="pt-BR" sz="1400" dirty="0"/>
              <a:t>Lições aprendidas.</a:t>
            </a:r>
          </a:p>
          <a:p>
            <a:pPr fontAlgn="base"/>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p:txBody>
      </p:sp>
      <p:sp>
        <p:nvSpPr>
          <p:cNvPr id="22"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20" name="Grupo 19"/>
          <p:cNvGrpSpPr/>
          <p:nvPr/>
        </p:nvGrpSpPr>
        <p:grpSpPr>
          <a:xfrm>
            <a:off x="303101" y="1051243"/>
            <a:ext cx="2981883" cy="380115"/>
            <a:chOff x="303101" y="1051243"/>
            <a:chExt cx="2981883" cy="380115"/>
          </a:xfrm>
        </p:grpSpPr>
        <p:sp>
          <p:nvSpPr>
            <p:cNvPr id="21" name="Retângulo de cantos arredondados 20"/>
            <p:cNvSpPr/>
            <p:nvPr/>
          </p:nvSpPr>
          <p:spPr>
            <a:xfrm>
              <a:off x="303101" y="1059557"/>
              <a:ext cx="29818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3" name="Retângulo de cantos arredondados 22"/>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Ciclo de vida do projeto</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0784109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Ao término da fase, é feita a revisão da fase comparando o desempenho e o progresso atingido com os documentos do projeto e, com o resultado desta comparação, a decisão de prosseguir para a fase seguinte, fazer alterações antes de prosseguir, terminar o projeto, continuar na fase ou repetir, é tomada. </a:t>
            </a:r>
            <a:r>
              <a:rPr lang="pt-BR" sz="1400" dirty="0" smtClean="0"/>
              <a:t>O </a:t>
            </a:r>
            <a:r>
              <a:rPr lang="pt-BR" sz="1400" dirty="0"/>
              <a:t>Diagrama 8 apresenta um projeto de três fases</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Fonte</a:t>
            </a:r>
            <a:r>
              <a:rPr lang="pt-BR" sz="1400" dirty="0"/>
              <a:t>: PMI, 2013.</a:t>
            </a:r>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Fases do projeto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4" name="Grupo 3"/>
          <p:cNvGrpSpPr/>
          <p:nvPr/>
        </p:nvGrpSpPr>
        <p:grpSpPr>
          <a:xfrm>
            <a:off x="303101" y="1051243"/>
            <a:ext cx="2981883" cy="380115"/>
            <a:chOff x="303101" y="1051243"/>
            <a:chExt cx="2981883" cy="380115"/>
          </a:xfrm>
        </p:grpSpPr>
        <p:sp>
          <p:nvSpPr>
            <p:cNvPr id="19" name="Retângulo de cantos arredondados 18"/>
            <p:cNvSpPr/>
            <p:nvPr/>
          </p:nvSpPr>
          <p:spPr>
            <a:xfrm>
              <a:off x="303101" y="1059557"/>
              <a:ext cx="29818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Ciclo de vida do projeto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383889" y="3080792"/>
            <a:ext cx="5890254" cy="5904656"/>
          </a:xfrm>
          <a:prstGeom prst="rect">
            <a:avLst/>
          </a:prstGeom>
        </p:spPr>
      </p:pic>
    </p:spTree>
    <p:extLst>
      <p:ext uri="{BB962C8B-B14F-4D97-AF65-F5344CB8AC3E}">
        <p14:creationId xmlns:p14="http://schemas.microsoft.com/office/powerpoint/2010/main" val="23258706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Na execução de um projeto, temos sempre a transformação de entradas para gerar as saídas. </a:t>
            </a:r>
            <a:endParaRPr lang="pt-BR" sz="1400" dirty="0" smtClean="0"/>
          </a:p>
          <a:p>
            <a:pPr fontAlgn="base"/>
            <a:endParaRPr lang="pt-BR" sz="1400" dirty="0"/>
          </a:p>
          <a:p>
            <a:pPr fontAlgn="base"/>
            <a:r>
              <a:rPr lang="pt-BR" sz="1400" dirty="0" smtClean="0"/>
              <a:t>Chamamos </a:t>
            </a:r>
            <a:r>
              <a:rPr lang="pt-BR" sz="1400" dirty="0"/>
              <a:t>essas ações transformadoras de processos. Esses processos, que são objetos do controle dos projetos, são assessorados por ferramentas e técnicas que ajudam, como um modelo a ser seguido, a alcançar o resultado final esperado. </a:t>
            </a:r>
            <a:endParaRPr lang="pt-BR" sz="1400" dirty="0" smtClean="0"/>
          </a:p>
          <a:p>
            <a:pPr fontAlgn="base"/>
            <a:endParaRPr lang="pt-BR" sz="1400" dirty="0"/>
          </a:p>
          <a:p>
            <a:pPr fontAlgn="base"/>
            <a:r>
              <a:rPr lang="pt-BR" sz="1400" dirty="0" smtClean="0"/>
              <a:t>O </a:t>
            </a:r>
            <a:r>
              <a:rPr lang="pt-BR" sz="1400" dirty="0"/>
              <a:t>Diagrama 9 apresenta o fluxo dos processos no projeto</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Fonte</a:t>
            </a:r>
            <a:r>
              <a:rPr lang="pt-BR" sz="1400" dirty="0"/>
              <a:t>: PMI, 2017.</a:t>
            </a: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Ferramentas da gestão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8" name="Imagem 7"/>
          <p:cNvPicPr>
            <a:picLocks noChangeAspect="1"/>
          </p:cNvPicPr>
          <p:nvPr/>
        </p:nvPicPr>
        <p:blipFill>
          <a:blip r:embed="rId7"/>
          <a:stretch>
            <a:fillRect/>
          </a:stretch>
        </p:blipFill>
        <p:spPr>
          <a:xfrm>
            <a:off x="372522" y="3872880"/>
            <a:ext cx="5891233" cy="2880320"/>
          </a:xfrm>
          <a:prstGeom prst="rect">
            <a:avLst/>
          </a:prstGeom>
        </p:spPr>
      </p:pic>
    </p:spTree>
    <p:extLst>
      <p:ext uri="{BB962C8B-B14F-4D97-AF65-F5344CB8AC3E}">
        <p14:creationId xmlns:p14="http://schemas.microsoft.com/office/powerpoint/2010/main" val="15384656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Nos processos temos as ferramentas e técnicas que auxiliam o gerenciamento que devem ser, sempre que possível, automatizadas. </a:t>
            </a:r>
            <a:endParaRPr lang="pt-BR" sz="1400" dirty="0" smtClean="0"/>
          </a:p>
          <a:p>
            <a:pPr fontAlgn="base"/>
            <a:endParaRPr lang="pt-BR" sz="1400" dirty="0"/>
          </a:p>
          <a:p>
            <a:pPr fontAlgn="base"/>
            <a:r>
              <a:rPr lang="pt-BR" sz="1400" dirty="0" smtClean="0"/>
              <a:t>No </a:t>
            </a:r>
            <a:r>
              <a:rPr lang="pt-BR" sz="1400" dirty="0"/>
              <a:t>mercado encontramos vários softwares para isso. </a:t>
            </a:r>
            <a:endParaRPr lang="pt-BR" sz="1400" dirty="0" smtClean="0"/>
          </a:p>
          <a:p>
            <a:pPr fontAlgn="base"/>
            <a:endParaRPr lang="pt-BR" sz="1400" dirty="0"/>
          </a:p>
          <a:p>
            <a:pPr fontAlgn="base"/>
            <a:r>
              <a:rPr lang="pt-BR" sz="1400" dirty="0" smtClean="0"/>
              <a:t>As </a:t>
            </a:r>
            <a:r>
              <a:rPr lang="pt-BR" sz="1400" dirty="0"/>
              <a:t>ferramentas podem auxiliar em vários processos dentro de uma organização, como em coleta de dados, análise estratégica, tomada de decisão, testes e inspeções, melhoria na qualidade e avaliação de desempenho de equipe. </a:t>
            </a:r>
            <a:endParaRPr lang="pt-BR" sz="1400" dirty="0" smtClean="0"/>
          </a:p>
          <a:p>
            <a:pPr fontAlgn="base"/>
            <a:endParaRPr lang="pt-BR" sz="1400" dirty="0"/>
          </a:p>
          <a:p>
            <a:pPr fontAlgn="base"/>
            <a:r>
              <a:rPr lang="pt-BR" sz="1400" dirty="0" smtClean="0"/>
              <a:t>No </a:t>
            </a:r>
            <a:r>
              <a:rPr lang="pt-BR" sz="1400" dirty="0"/>
              <a:t>estudo dos processos, mapearemos suas ferramentas e técnicas. Nesse momento, descreveremos apenas algumas ferramentas e suas indicações</a:t>
            </a:r>
            <a:r>
              <a:rPr lang="pt-BR" sz="1400" dirty="0" smtClean="0"/>
              <a:t>.</a:t>
            </a:r>
          </a:p>
          <a:p>
            <a:pPr fontAlgn="base"/>
            <a:endParaRPr lang="pt-BR" sz="1400" dirty="0"/>
          </a:p>
          <a:p>
            <a:pPr fontAlgn="base"/>
            <a:r>
              <a:rPr lang="pt-BR" sz="1400" b="1" dirty="0"/>
              <a:t>Análise SWOT ou Análise F.O.F.A</a:t>
            </a:r>
            <a:r>
              <a:rPr lang="pt-BR" sz="1400" b="1" dirty="0" smtClean="0"/>
              <a:t>.</a:t>
            </a:r>
          </a:p>
          <a:p>
            <a:pPr fontAlgn="base"/>
            <a:endParaRPr lang="pt-BR" sz="1400" b="1" dirty="0" smtClean="0"/>
          </a:p>
          <a:p>
            <a:pPr fontAlgn="base"/>
            <a:r>
              <a:rPr lang="pt-BR" sz="1400" dirty="0"/>
              <a:t>O termo SWOT, oriundo do inglês, descreve um anagrama de Força (</a:t>
            </a:r>
            <a:r>
              <a:rPr lang="pt-BR" sz="1400" i="1" dirty="0"/>
              <a:t>Strengths</a:t>
            </a:r>
            <a:r>
              <a:rPr lang="pt-BR" sz="1400" dirty="0"/>
              <a:t>), Fraquezas (</a:t>
            </a:r>
            <a:r>
              <a:rPr lang="pt-BR" sz="1400" i="1" dirty="0"/>
              <a:t>Weaknesses</a:t>
            </a:r>
            <a:r>
              <a:rPr lang="pt-BR" sz="1400" dirty="0"/>
              <a:t>), Oportunidades (</a:t>
            </a:r>
            <a:r>
              <a:rPr lang="pt-BR" sz="1400" i="1" dirty="0"/>
              <a:t>Opportunities</a:t>
            </a:r>
            <a:r>
              <a:rPr lang="pt-BR" sz="1400" dirty="0"/>
              <a:t>) e Ameaças (</a:t>
            </a:r>
            <a:r>
              <a:rPr lang="pt-BR" sz="1400" i="1" dirty="0"/>
              <a:t>Threats</a:t>
            </a:r>
            <a:r>
              <a:rPr lang="pt-BR" sz="1400" dirty="0"/>
              <a:t>). </a:t>
            </a:r>
            <a:endParaRPr lang="pt-BR" sz="1400" dirty="0" smtClean="0"/>
          </a:p>
          <a:p>
            <a:pPr fontAlgn="base"/>
            <a:endParaRPr lang="pt-BR" sz="1400" dirty="0"/>
          </a:p>
          <a:p>
            <a:pPr fontAlgn="base"/>
            <a:r>
              <a:rPr lang="pt-BR" sz="1400" dirty="0" smtClean="0"/>
              <a:t>A </a:t>
            </a:r>
            <a:r>
              <a:rPr lang="pt-BR" sz="1400" dirty="0"/>
              <a:t>análise F.O.F.A. deriva da análise SWOT, reposicionando os termos Força, Oportunidades, Fraquezas e Ameaças, em português, e analisa os cenários das organizações. </a:t>
            </a:r>
            <a:endParaRPr lang="pt-BR" sz="1400" dirty="0" smtClean="0"/>
          </a:p>
          <a:p>
            <a:pPr fontAlgn="base"/>
            <a:endParaRPr lang="pt-BR" sz="1400" dirty="0"/>
          </a:p>
          <a:p>
            <a:pPr fontAlgn="base"/>
            <a:r>
              <a:rPr lang="pt-BR" sz="1400" dirty="0" smtClean="0"/>
              <a:t>É </a:t>
            </a:r>
            <a:r>
              <a:rPr lang="pt-BR" sz="1400" dirty="0"/>
              <a:t>uma ferramenta usada para a gestão e o planejamento estratégico, com um sistema simples, que concentra os ensinamentos utilizados há quase três mil anos por Sun Tzu no livro a </a:t>
            </a:r>
            <a:r>
              <a:rPr lang="pt-BR" sz="1400" i="1" dirty="0"/>
              <a:t>Arte da Guerra</a:t>
            </a:r>
            <a:r>
              <a:rPr lang="pt-BR" sz="1400" dirty="0"/>
              <a:t>, que diz: ”Concentre-se nos seus pontos fortes, reconheça as suas fraquezas, agarre as oportunidades e proteja-se das ameaças” (TZU, 2006, p. 13).</a:t>
            </a: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0801773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análise do cenário divide a empresa em ambiente interno, que é determinado pela sua posição atual (forças e fraquezas), e ambiente externo, que são as antecipações do futuro (oportunidades e ameaças</a:t>
            </a:r>
            <a:r>
              <a:rPr lang="pt-BR" sz="1400" dirty="0" smtClean="0"/>
              <a:t>).</a:t>
            </a:r>
          </a:p>
          <a:p>
            <a:pPr fontAlgn="base"/>
            <a:endParaRPr lang="pt-BR" sz="1400" dirty="0"/>
          </a:p>
          <a:p>
            <a:pPr fontAlgn="base"/>
            <a:r>
              <a:rPr lang="pt-BR" sz="1400" dirty="0" smtClean="0"/>
              <a:t>O </a:t>
            </a:r>
            <a:r>
              <a:rPr lang="pt-BR" sz="1400" dirty="0"/>
              <a:t>ambiente interno pode ser controlado pela organização, já o externo está totalmente fora do controle. </a:t>
            </a:r>
            <a:endParaRPr lang="pt-BR" sz="1400" dirty="0" smtClean="0"/>
          </a:p>
          <a:p>
            <a:pPr fontAlgn="base"/>
            <a:endParaRPr lang="pt-BR" sz="1400" dirty="0"/>
          </a:p>
          <a:p>
            <a:pPr fontAlgn="base"/>
            <a:r>
              <a:rPr lang="pt-BR" sz="1400" dirty="0" smtClean="0"/>
              <a:t>Assim</a:t>
            </a:r>
            <a:r>
              <a:rPr lang="pt-BR" sz="1400" dirty="0"/>
              <a:t>, a organização deve aproveitar o máximo seus pontos fortes e controlar seus pontos fracos, além de tomar conhecimento das oportunidades e monitorar as ameaças</a:t>
            </a:r>
            <a:r>
              <a:rPr lang="pt-BR" sz="1400" dirty="0" smtClean="0"/>
              <a:t>.</a:t>
            </a:r>
          </a:p>
          <a:p>
            <a:pPr fontAlgn="base"/>
            <a:endParaRPr lang="pt-BR" sz="1400" dirty="0"/>
          </a:p>
          <a:p>
            <a:pPr fontAlgn="base"/>
            <a:r>
              <a:rPr lang="pt-BR" sz="1400" dirty="0"/>
              <a:t>A análise permite uma análise situacional precisa, do presente e futuro da organização. </a:t>
            </a:r>
            <a:endParaRPr lang="pt-BR" sz="1400" dirty="0" smtClean="0"/>
          </a:p>
          <a:p>
            <a:pPr fontAlgn="base"/>
            <a:endParaRPr lang="pt-BR" sz="1400" dirty="0"/>
          </a:p>
          <a:p>
            <a:pPr fontAlgn="base"/>
            <a:r>
              <a:rPr lang="pt-BR" sz="1400" dirty="0" smtClean="0"/>
              <a:t>O </a:t>
            </a:r>
            <a:r>
              <a:rPr lang="pt-BR" sz="1400" dirty="0"/>
              <a:t>confronto das situações internas e externas, pontos fortes e fracos, facilitam a geração de alternativas e escolhas estratégicas. </a:t>
            </a:r>
            <a:endParaRPr lang="pt-BR" sz="1400" dirty="0" smtClean="0"/>
          </a:p>
          <a:p>
            <a:pPr fontAlgn="base"/>
            <a:endParaRPr lang="pt-BR" sz="1400" dirty="0"/>
          </a:p>
          <a:p>
            <a:pPr fontAlgn="base"/>
            <a:r>
              <a:rPr lang="pt-BR" sz="1400" dirty="0" smtClean="0"/>
              <a:t>A </a:t>
            </a:r>
            <a:r>
              <a:rPr lang="pt-BR" sz="1400" dirty="0"/>
              <a:t>análise feita deve ser atualizada de tempos em tempos, mas como não existe controle do ambiente externo, o monitoramento deve ser constante</a:t>
            </a:r>
            <a:r>
              <a:rPr lang="pt-BR" sz="1400" dirty="0" smtClean="0"/>
              <a:t>.</a:t>
            </a:r>
          </a:p>
          <a:p>
            <a:pPr fontAlgn="base"/>
            <a:endParaRPr lang="pt-BR" sz="1400" dirty="0"/>
          </a:p>
          <a:p>
            <a:pPr fontAlgn="base"/>
            <a:r>
              <a:rPr lang="pt-BR" sz="1400" dirty="0"/>
              <a:t>São separados os ambientes interno e externos para análise. As forças, ou pontos fortes, são os recursos e a capacidade que a organização tem de gerar </a:t>
            </a:r>
            <a:r>
              <a:rPr lang="pt-BR" sz="1400" dirty="0" smtClean="0"/>
              <a:t>vantagem </a:t>
            </a:r>
            <a:r>
              <a:rPr lang="pt-BR" sz="1400" dirty="0"/>
              <a:t>competitivas no mercado, como</a:t>
            </a:r>
            <a:r>
              <a:rPr lang="pt-BR" sz="1400" dirty="0" smtClean="0"/>
              <a:t>:</a:t>
            </a:r>
          </a:p>
          <a:p>
            <a:pPr fontAlgn="base"/>
            <a:endParaRPr lang="pt-BR" sz="1400" dirty="0"/>
          </a:p>
          <a:p>
            <a:pPr fontAlgn="base"/>
            <a:r>
              <a:rPr lang="pt-BR" sz="1400" dirty="0" smtClean="0"/>
              <a:t>1 - Conceito </a:t>
            </a:r>
            <a:r>
              <a:rPr lang="pt-BR" sz="1400" dirty="0"/>
              <a:t>da empresa</a:t>
            </a:r>
            <a:r>
              <a:rPr lang="pt-BR" sz="1400" dirty="0" smtClean="0"/>
              <a:t>;</a:t>
            </a:r>
            <a:endParaRPr lang="pt-BR" sz="1400" dirty="0"/>
          </a:p>
          <a:p>
            <a:pPr fontAlgn="base"/>
            <a:r>
              <a:rPr lang="pt-BR" sz="1400" dirty="0" smtClean="0"/>
              <a:t>2 - Vantagens </a:t>
            </a:r>
            <a:r>
              <a:rPr lang="pt-BR" sz="1400" dirty="0"/>
              <a:t>de custo</a:t>
            </a:r>
            <a:r>
              <a:rPr lang="pt-BR" sz="1400" dirty="0" smtClean="0"/>
              <a:t>;</a:t>
            </a:r>
            <a:endParaRPr lang="pt-BR" sz="1400" dirty="0"/>
          </a:p>
          <a:p>
            <a:pPr fontAlgn="base"/>
            <a:r>
              <a:rPr lang="pt-BR" sz="1400" dirty="0" smtClean="0"/>
              <a:t>3 - Negociações </a:t>
            </a:r>
            <a:r>
              <a:rPr lang="pt-BR" sz="1400" dirty="0"/>
              <a:t>com fornecedores</a:t>
            </a:r>
            <a:r>
              <a:rPr lang="pt-BR" sz="1400" dirty="0" smtClean="0"/>
              <a:t>;</a:t>
            </a:r>
            <a:endParaRPr lang="pt-BR" sz="1400" dirty="0"/>
          </a:p>
          <a:p>
            <a:pPr fontAlgn="base"/>
            <a:r>
              <a:rPr lang="pt-BR" sz="1400" dirty="0" smtClean="0"/>
              <a:t>4 - Localização;</a:t>
            </a:r>
            <a:endParaRPr lang="pt-BR" sz="1400" dirty="0"/>
          </a:p>
          <a:p>
            <a:pPr fontAlgn="base"/>
            <a:r>
              <a:rPr lang="pt-BR" sz="1400" dirty="0" smtClean="0"/>
              <a:t>5 - Patente </a:t>
            </a:r>
            <a:r>
              <a:rPr lang="pt-BR" sz="1400" dirty="0"/>
              <a:t>de produto</a:t>
            </a:r>
            <a:r>
              <a:rPr lang="pt-BR" sz="1400" dirty="0" smtClean="0"/>
              <a:t>;</a:t>
            </a:r>
            <a:endParaRPr lang="pt-BR" sz="1400" dirty="0"/>
          </a:p>
          <a:p>
            <a:pPr fontAlgn="base"/>
            <a:r>
              <a:rPr lang="pt-BR" sz="1400" dirty="0" smtClean="0"/>
              <a:t>6 - Canal </a:t>
            </a:r>
            <a:r>
              <a:rPr lang="pt-BR" sz="1400" dirty="0"/>
              <a:t>de distribuição.</a:t>
            </a: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0542361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fraquezas são as vulnerabilidades da organização</a:t>
            </a:r>
            <a:r>
              <a:rPr lang="pt-BR" sz="1400" dirty="0" smtClean="0"/>
              <a:t>.</a:t>
            </a:r>
            <a:endParaRPr lang="pt-BR" sz="1400" dirty="0"/>
          </a:p>
          <a:p>
            <a:pPr fontAlgn="base"/>
            <a:r>
              <a:rPr lang="pt-BR" sz="1400" b="1" dirty="0"/>
              <a:t>O que ela não faz bem ou poderia fazer melhor, como</a:t>
            </a:r>
            <a:r>
              <a:rPr lang="pt-BR" sz="1400" b="1" dirty="0" smtClean="0"/>
              <a:t>:</a:t>
            </a:r>
            <a:endParaRPr lang="pt-BR" sz="1400" b="1" dirty="0"/>
          </a:p>
          <a:p>
            <a:pPr fontAlgn="base"/>
            <a:r>
              <a:rPr lang="pt-BR" sz="1400" b="1" dirty="0"/>
              <a:t>//</a:t>
            </a:r>
            <a:r>
              <a:rPr lang="pt-BR" sz="1400" dirty="0"/>
              <a:t> Credibilidade no mercado;</a:t>
            </a:r>
          </a:p>
          <a:p>
            <a:pPr fontAlgn="base"/>
            <a:r>
              <a:rPr lang="pt-BR" sz="1400" b="1" dirty="0"/>
              <a:t>// </a:t>
            </a:r>
            <a:r>
              <a:rPr lang="pt-BR" sz="1400" dirty="0"/>
              <a:t>Localização não favorável;</a:t>
            </a:r>
          </a:p>
          <a:p>
            <a:pPr fontAlgn="base"/>
            <a:r>
              <a:rPr lang="pt-BR" sz="1400" b="1" dirty="0"/>
              <a:t>// </a:t>
            </a:r>
            <a:r>
              <a:rPr lang="pt-BR" sz="1400" dirty="0"/>
              <a:t>Custos elevados;</a:t>
            </a:r>
          </a:p>
          <a:p>
            <a:pPr fontAlgn="base"/>
            <a:r>
              <a:rPr lang="pt-BR" sz="1400" b="1" dirty="0"/>
              <a:t>// </a:t>
            </a:r>
            <a:r>
              <a:rPr lang="pt-BR" sz="1400" dirty="0"/>
              <a:t>Perda na produção</a:t>
            </a:r>
            <a:r>
              <a:rPr lang="pt-BR" sz="1400" dirty="0" smtClean="0"/>
              <a:t>.</a:t>
            </a:r>
          </a:p>
          <a:p>
            <a:pPr fontAlgn="base"/>
            <a:endParaRPr lang="pt-BR" sz="1400" dirty="0"/>
          </a:p>
          <a:p>
            <a:pPr fontAlgn="base"/>
            <a:r>
              <a:rPr lang="pt-BR" sz="1400" dirty="0"/>
              <a:t>As oportunidades são todas as ações que podem gerar crescimento, lucro e fortalecimento da organização</a:t>
            </a:r>
            <a:r>
              <a:rPr lang="pt-BR" sz="1400" dirty="0" smtClean="0"/>
              <a:t>.</a:t>
            </a:r>
            <a:endParaRPr lang="pt-BR" sz="1400" dirty="0"/>
          </a:p>
          <a:p>
            <a:pPr fontAlgn="base"/>
            <a:r>
              <a:rPr lang="pt-BR" sz="1400" b="1" dirty="0"/>
              <a:t>Como</a:t>
            </a:r>
            <a:r>
              <a:rPr lang="pt-BR" sz="1400" b="1" dirty="0" smtClean="0"/>
              <a:t>:</a:t>
            </a:r>
            <a:endParaRPr lang="pt-BR" sz="1400" b="1" dirty="0"/>
          </a:p>
          <a:p>
            <a:pPr fontAlgn="base"/>
            <a:r>
              <a:rPr lang="pt-BR" sz="1400" b="1" dirty="0"/>
              <a:t>// </a:t>
            </a:r>
            <a:r>
              <a:rPr lang="pt-BR" sz="1400" dirty="0"/>
              <a:t>Busca por novos produtos pelos consumidores;</a:t>
            </a:r>
          </a:p>
          <a:p>
            <a:pPr fontAlgn="base"/>
            <a:r>
              <a:rPr lang="pt-BR" sz="1400" b="1" dirty="0"/>
              <a:t>// </a:t>
            </a:r>
            <a:r>
              <a:rPr lang="pt-BR" sz="1400" dirty="0"/>
              <a:t>Aumento do poder de compra do mercado;</a:t>
            </a:r>
          </a:p>
          <a:p>
            <a:pPr fontAlgn="base"/>
            <a:r>
              <a:rPr lang="pt-BR" sz="1400" b="1" dirty="0"/>
              <a:t>// </a:t>
            </a:r>
            <a:r>
              <a:rPr lang="pt-BR" sz="1400" dirty="0"/>
              <a:t>Disponibilidade de linhas de crédito;</a:t>
            </a:r>
          </a:p>
          <a:p>
            <a:pPr fontAlgn="base"/>
            <a:r>
              <a:rPr lang="pt-BR" sz="1400" b="1" dirty="0"/>
              <a:t>// </a:t>
            </a:r>
            <a:r>
              <a:rPr lang="pt-BR" sz="1400" dirty="0"/>
              <a:t>Ampliação de carteira de clientes e usuários</a:t>
            </a:r>
            <a:r>
              <a:rPr lang="pt-BR" sz="1400" dirty="0" smtClean="0"/>
              <a:t>.</a:t>
            </a:r>
          </a:p>
          <a:p>
            <a:pPr fontAlgn="base"/>
            <a:endParaRPr lang="pt-BR" sz="1400" dirty="0"/>
          </a:p>
          <a:p>
            <a:pPr fontAlgn="base"/>
            <a:r>
              <a:rPr lang="pt-BR" sz="1400" dirty="0"/>
              <a:t>As ameaças são as mudanças que podem interferir na sobrevivência da organização</a:t>
            </a:r>
            <a:r>
              <a:rPr lang="pt-BR" sz="1400" dirty="0" smtClean="0"/>
              <a:t>.</a:t>
            </a:r>
          </a:p>
          <a:p>
            <a:pPr fontAlgn="base"/>
            <a:r>
              <a:rPr lang="pt-BR" sz="1400" b="1" dirty="0"/>
              <a:t>Como</a:t>
            </a:r>
            <a:r>
              <a:rPr lang="pt-BR" sz="1400" b="1" dirty="0" smtClean="0"/>
              <a:t>:</a:t>
            </a:r>
            <a:endParaRPr lang="pt-BR" sz="1400" b="1" dirty="0"/>
          </a:p>
          <a:p>
            <a:pPr fontAlgn="base"/>
            <a:r>
              <a:rPr lang="pt-BR" sz="1400" b="1" dirty="0"/>
              <a:t>// </a:t>
            </a:r>
            <a:r>
              <a:rPr lang="pt-BR" sz="1400" dirty="0"/>
              <a:t>Mudança no padrão de consumo;</a:t>
            </a:r>
          </a:p>
          <a:p>
            <a:pPr fontAlgn="base"/>
            <a:r>
              <a:rPr lang="pt-BR" sz="1400" b="1" dirty="0"/>
              <a:t>// </a:t>
            </a:r>
            <a:r>
              <a:rPr lang="pt-BR" sz="1400" dirty="0"/>
              <a:t>Concorrência;</a:t>
            </a:r>
          </a:p>
          <a:p>
            <a:pPr fontAlgn="base"/>
            <a:r>
              <a:rPr lang="pt-BR" sz="1400" b="1" dirty="0"/>
              <a:t>// </a:t>
            </a:r>
            <a:r>
              <a:rPr lang="pt-BR" sz="1400" dirty="0"/>
              <a:t>Redução do poder de compra;</a:t>
            </a:r>
          </a:p>
          <a:p>
            <a:pPr fontAlgn="base"/>
            <a:r>
              <a:rPr lang="pt-BR" sz="1400" b="1" dirty="0"/>
              <a:t>// </a:t>
            </a:r>
            <a:r>
              <a:rPr lang="pt-BR" sz="1400" dirty="0"/>
              <a:t>Mudança econômica</a:t>
            </a:r>
            <a:r>
              <a:rPr lang="pt-BR" sz="1400" dirty="0" smtClean="0"/>
              <a:t>.</a:t>
            </a:r>
          </a:p>
          <a:p>
            <a:pPr fontAlgn="base"/>
            <a:endParaRPr lang="pt-BR" sz="1400" dirty="0"/>
          </a:p>
          <a:p>
            <a:pPr fontAlgn="base"/>
            <a:endParaRPr lang="pt-BR" sz="1400" dirty="0"/>
          </a:p>
          <a:p>
            <a:pPr fontAlgn="base"/>
            <a:endParaRPr lang="pt-BR" sz="1400" dirty="0"/>
          </a:p>
          <a:p>
            <a:pPr fontAlgn="base"/>
            <a:r>
              <a:rPr lang="pt-BR" sz="1400" dirty="0"/>
              <a:t>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7636185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Sebrae (2018) disponibiliza uma representação gráfica que propõe dividir a análise entre pontos fortes e fracos, conforme o Diagrama 10, detalhando cada quadro. Porém, o preenchimento dos quadros não assegura a melhor gestão, sendo necessário o plano de ação para cada ponto levantado</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smtClean="0"/>
              <a:t>   Fonte</a:t>
            </a:r>
            <a:r>
              <a:rPr lang="pt-BR" sz="1400" dirty="0"/>
              <a:t>: SEBRAE, 2018.</a:t>
            </a:r>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r>
              <a:rPr lang="pt-BR" sz="1400" dirty="0"/>
              <a:t>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391525" y="2936776"/>
            <a:ext cx="5825341" cy="6142096"/>
          </a:xfrm>
          <a:prstGeom prst="rect">
            <a:avLst/>
          </a:prstGeom>
        </p:spPr>
      </p:pic>
    </p:spTree>
    <p:extLst>
      <p:ext uri="{BB962C8B-B14F-4D97-AF65-F5344CB8AC3E}">
        <p14:creationId xmlns:p14="http://schemas.microsoft.com/office/powerpoint/2010/main" val="31062598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71612" y="0"/>
            <a:ext cx="3857652" cy="1000561"/>
          </a:xfrm>
        </p:spPr>
        <p:txBody>
          <a:bodyPr>
            <a:noAutofit/>
          </a:bodyPr>
          <a:lstStyle/>
          <a:p>
            <a:r>
              <a:rPr lang="pt-BR" sz="5700" dirty="0" smtClean="0"/>
              <a:t>Livro/Vídeo</a:t>
            </a:r>
            <a:endParaRPr lang="pt-BR" sz="57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072230"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lvl="0">
              <a:spcBef>
                <a:spcPct val="0"/>
              </a:spcBef>
              <a:defRPr/>
            </a:pPr>
            <a:endParaRPr lang="pt-BR" sz="2400" b="1" dirty="0"/>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p:txBody>
      </p:sp>
      <p:sp>
        <p:nvSpPr>
          <p:cNvPr id="8" name="Título 1"/>
          <p:cNvSpPr txBox="1">
            <a:spLocks/>
          </p:cNvSpPr>
          <p:nvPr/>
        </p:nvSpPr>
        <p:spPr>
          <a:xfrm>
            <a:off x="1378835" y="1928214"/>
            <a:ext cx="5121999" cy="515624"/>
          </a:xfrm>
          <a:prstGeom prst="rect">
            <a:avLst/>
          </a:prstGeom>
        </p:spPr>
        <p:txBody>
          <a:bodyPr vert="horz" lIns="91440" tIns="45720" rIns="91440" bIns="45720" rtlCol="0" anchor="ctr" anchorCtr="0">
            <a:noAutofit/>
          </a:bodyPr>
          <a:lstStyle/>
          <a:p>
            <a:pPr lvl="0" algn="just">
              <a:spcBef>
                <a:spcPct val="0"/>
              </a:spcBef>
              <a:defRPr/>
            </a:pPr>
            <a:endParaRPr lang="pt-BR" sz="1400" dirty="0" smtClean="0">
              <a:latin typeface="+mj-lt"/>
              <a:ea typeface="+mj-ea"/>
              <a:cs typeface="+mj-cs"/>
              <a:hlinkClick r:id="rId3"/>
            </a:endParaRPr>
          </a:p>
          <a:p>
            <a:pPr lvl="0" algn="just">
              <a:spcBef>
                <a:spcPct val="0"/>
              </a:spcBef>
              <a:defRPr/>
            </a:pPr>
            <a:endParaRPr lang="pt-BR" sz="1400" dirty="0">
              <a:latin typeface="+mj-lt"/>
              <a:ea typeface="+mj-ea"/>
              <a:cs typeface="+mj-cs"/>
              <a:hlinkClick r:id="rId3"/>
            </a:endParaRPr>
          </a:p>
          <a:p>
            <a:pPr lvl="0" algn="just">
              <a:spcBef>
                <a:spcPct val="0"/>
              </a:spcBef>
              <a:defRPr/>
            </a:pPr>
            <a:r>
              <a:rPr lang="pt-BR" sz="1400" dirty="0" smtClean="0">
                <a:latin typeface="+mj-lt"/>
                <a:ea typeface="+mj-ea"/>
                <a:cs typeface="+mj-cs"/>
                <a:hlinkClick r:id="rId3"/>
              </a:rPr>
              <a:t>www.youtube.com/c/JMarySystems/playlists?view_as=subscriber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9" name="Título 1"/>
          <p:cNvSpPr txBox="1">
            <a:spLocks/>
          </p:cNvSpPr>
          <p:nvPr/>
        </p:nvSpPr>
        <p:spPr>
          <a:xfrm>
            <a:off x="1311685" y="3211577"/>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4"/>
              </a:rPr>
              <a:t>http://www.jmarysystems.com.br/Leitura_e_Aprendizagem/Leitura_e_Aprendizagem.html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0" name="Título 1"/>
          <p:cNvSpPr txBox="1">
            <a:spLocks/>
          </p:cNvSpPr>
          <p:nvPr/>
        </p:nvSpPr>
        <p:spPr>
          <a:xfrm>
            <a:off x="1465083" y="6663352"/>
            <a:ext cx="4757028" cy="665462"/>
          </a:xfrm>
          <a:prstGeom prst="rect">
            <a:avLst/>
          </a:prstGeom>
        </p:spPr>
        <p:txBody>
          <a:bodyPr vert="horz" lIns="91440" tIns="45720" rIns="91440" bIns="45720" rtlCol="0" anchor="ctr" anchorCtr="0">
            <a:noAutofit/>
          </a:bodyPr>
          <a:lstStyle/>
          <a:p>
            <a:pPr lvl="0" algn="just">
              <a:spcBef>
                <a:spcPct val="0"/>
              </a:spcBef>
              <a:defRPr/>
            </a:pPr>
            <a:r>
              <a:rPr lang="pt-BR" sz="1600" dirty="0">
                <a:latin typeface="+mj-lt"/>
                <a:ea typeface="+mj-ea"/>
                <a:cs typeface="+mj-cs"/>
                <a:hlinkClick r:id="rId5"/>
              </a:rPr>
              <a:t>https://</a:t>
            </a:r>
            <a:r>
              <a:rPr lang="pt-BR" sz="1600" dirty="0" smtClean="0">
                <a:latin typeface="+mj-lt"/>
                <a:ea typeface="+mj-ea"/>
                <a:cs typeface="+mj-cs"/>
                <a:hlinkClick r:id="rId5"/>
              </a:rPr>
              <a:t>github.com/jmarysystems?tab=repositories</a:t>
            </a:r>
            <a:endParaRPr lang="pt-BR" sz="16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1" name="Retângulo de cantos arredondados 10"/>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Resultado de imagem para java"/>
          <p:cNvPicPr>
            <a:picLocks noChangeAspect="1" noChangeArrowheads="1"/>
          </p:cNvPicPr>
          <p:nvPr/>
        </p:nvPicPr>
        <p:blipFill>
          <a:blip r:embed="rId6"/>
          <a:srcRect/>
          <a:stretch>
            <a:fillRect/>
          </a:stretch>
        </p:blipFill>
        <p:spPr bwMode="auto">
          <a:xfrm>
            <a:off x="6100217" y="177494"/>
            <a:ext cx="660016" cy="918283"/>
          </a:xfrm>
          <a:prstGeom prst="rect">
            <a:avLst/>
          </a:prstGeom>
          <a:noFill/>
        </p:spPr>
      </p:pic>
      <p:pic>
        <p:nvPicPr>
          <p:cNvPr id="4098" name="Picture 2" descr="GitHub lança aplicativo oficial para Android e permite acesso antecipado -  TudoCelular.com"/>
          <p:cNvPicPr>
            <a:picLocks noChangeAspect="1" noChangeArrowheads="1"/>
          </p:cNvPicPr>
          <p:nvPr/>
        </p:nvPicPr>
        <p:blipFill rotWithShape="1">
          <a:blip r:embed="rId7">
            <a:extLst>
              <a:ext uri="{28A0092B-C50C-407E-A947-70E740481C1C}">
                <a14:useLocalDpi xmlns:a14="http://schemas.microsoft.com/office/drawing/2010/main" val="0"/>
              </a:ext>
            </a:extLst>
          </a:blip>
          <a:srcRect l="28991" t="5073" r="28638" b="3599"/>
          <a:stretch/>
        </p:blipFill>
        <p:spPr bwMode="auto">
          <a:xfrm>
            <a:off x="555421" y="6587172"/>
            <a:ext cx="782845" cy="74164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rotWithShape="1">
          <a:blip r:embed="rId8"/>
          <a:srcRect l="13420" t="8001" r="13420" b="12667"/>
          <a:stretch/>
        </p:blipFill>
        <p:spPr>
          <a:xfrm>
            <a:off x="557335" y="1928214"/>
            <a:ext cx="796990" cy="515623"/>
          </a:xfrm>
          <a:prstGeom prst="rect">
            <a:avLst/>
          </a:prstGeom>
        </p:spPr>
      </p:pic>
      <p:pic>
        <p:nvPicPr>
          <p:cNvPr id="410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290" y="302754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17" name="Cruz 1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0" name="Retângulo 1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338266" y="44357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0"/>
              </a:rPr>
              <a:t>http://www.jmarysystems.com.br/Perguntas_e_Respostas/Perguntas_e_Respostas.html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2871" y="42185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28604" y="1496616"/>
            <a:ext cx="3801682" cy="461665"/>
          </a:xfrm>
          <a:prstGeom prst="rect">
            <a:avLst/>
          </a:prstGeom>
        </p:spPr>
        <p:txBody>
          <a:bodyPr wrap="none">
            <a:spAutoFit/>
          </a:bodyPr>
          <a:lstStyle/>
          <a:p>
            <a:pPr lvl="0">
              <a:spcBef>
                <a:spcPct val="0"/>
              </a:spcBef>
              <a:defRPr/>
            </a:pPr>
            <a:r>
              <a:rPr lang="pt-BR" sz="2400" b="1" dirty="0">
                <a:latin typeface="+mj-lt"/>
              </a:rPr>
              <a:t>Links das vídeo aulas online:</a:t>
            </a:r>
          </a:p>
        </p:txBody>
      </p:sp>
      <p:sp>
        <p:nvSpPr>
          <p:cNvPr id="24" name="Retângulo 23"/>
          <p:cNvSpPr/>
          <p:nvPr/>
        </p:nvSpPr>
        <p:spPr>
          <a:xfrm>
            <a:off x="433995" y="2615222"/>
            <a:ext cx="4560094" cy="461665"/>
          </a:xfrm>
          <a:prstGeom prst="rect">
            <a:avLst/>
          </a:prstGeom>
        </p:spPr>
        <p:txBody>
          <a:bodyPr wrap="none">
            <a:spAutoFit/>
          </a:bodyPr>
          <a:lstStyle/>
          <a:p>
            <a:pPr lvl="0">
              <a:spcBef>
                <a:spcPct val="0"/>
              </a:spcBef>
              <a:defRPr/>
            </a:pPr>
            <a:r>
              <a:rPr lang="pt-BR" sz="2400" b="1" dirty="0"/>
              <a:t>Dos conteúdos deste livro na web:</a:t>
            </a:r>
          </a:p>
        </p:txBody>
      </p:sp>
      <p:sp>
        <p:nvSpPr>
          <p:cNvPr id="25" name="Retângulo 24"/>
          <p:cNvSpPr/>
          <p:nvPr/>
        </p:nvSpPr>
        <p:spPr>
          <a:xfrm>
            <a:off x="428604" y="3842117"/>
            <a:ext cx="6002734" cy="461665"/>
          </a:xfrm>
          <a:prstGeom prst="rect">
            <a:avLst/>
          </a:prstGeom>
        </p:spPr>
        <p:txBody>
          <a:bodyPr wrap="none">
            <a:spAutoFit/>
          </a:bodyPr>
          <a:lstStyle/>
          <a:p>
            <a:pPr lvl="0">
              <a:spcBef>
                <a:spcPct val="0"/>
              </a:spcBef>
              <a:defRPr/>
            </a:pPr>
            <a:r>
              <a:rPr lang="pt-BR" sz="2400" b="1" dirty="0"/>
              <a:t>Das perguntas e respostas deste livro na web:</a:t>
            </a:r>
          </a:p>
        </p:txBody>
      </p:sp>
      <p:sp>
        <p:nvSpPr>
          <p:cNvPr id="26" name="Retângulo 25"/>
          <p:cNvSpPr/>
          <p:nvPr/>
        </p:nvSpPr>
        <p:spPr>
          <a:xfrm>
            <a:off x="427491" y="5041515"/>
            <a:ext cx="6003847" cy="1569660"/>
          </a:xfrm>
          <a:prstGeom prst="rect">
            <a:avLst/>
          </a:prstGeom>
        </p:spPr>
        <p:txBody>
          <a:bodyPr wrap="square">
            <a:spAutoFit/>
          </a:bodyPr>
          <a:lstStyle/>
          <a:p>
            <a:pPr>
              <a:spcBef>
                <a:spcPct val="0"/>
              </a:spcBef>
              <a:defRPr/>
            </a:pPr>
            <a:r>
              <a:rPr lang="pt-BR" sz="2400" b="1" dirty="0"/>
              <a:t>Do programa em Java e outros projetos que  além do conteúdo do livro, tem uma bateria de exercícios que complementam a totalidade da aprendizagem</a:t>
            </a:r>
            <a:r>
              <a:rPr lang="pt-BR" sz="2400" b="1" dirty="0" smtClean="0"/>
              <a:t>:</a:t>
            </a:r>
            <a:endParaRPr lang="pt-BR" sz="2400" b="1" dirty="0"/>
          </a:p>
        </p:txBody>
      </p:sp>
      <p:sp>
        <p:nvSpPr>
          <p:cNvPr id="27" name="Título 1"/>
          <p:cNvSpPr txBox="1">
            <a:spLocks/>
          </p:cNvSpPr>
          <p:nvPr/>
        </p:nvSpPr>
        <p:spPr>
          <a:xfrm>
            <a:off x="1347489" y="80361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1"/>
              </a:rPr>
              <a:t>http://www.jmarysystems.com.br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8"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2094" y="78189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29" name="Retângulo 28"/>
          <p:cNvSpPr/>
          <p:nvPr/>
        </p:nvSpPr>
        <p:spPr>
          <a:xfrm>
            <a:off x="437827" y="7442517"/>
            <a:ext cx="2536464" cy="461665"/>
          </a:xfrm>
          <a:prstGeom prst="rect">
            <a:avLst/>
          </a:prstGeom>
        </p:spPr>
        <p:txBody>
          <a:bodyPr wrap="none">
            <a:spAutoFit/>
          </a:bodyPr>
          <a:lstStyle/>
          <a:p>
            <a:pPr lvl="0">
              <a:spcBef>
                <a:spcPct val="0"/>
              </a:spcBef>
              <a:defRPr/>
            </a:pPr>
            <a:r>
              <a:rPr lang="pt-BR" sz="2400" b="1" dirty="0" smtClean="0"/>
              <a:t>Visite-nos na web:</a:t>
            </a:r>
            <a:endParaRPr lang="pt-BR" sz="2400" b="1" dirty="0"/>
          </a:p>
        </p:txBody>
      </p:sp>
      <p:sp>
        <p:nvSpPr>
          <p:cNvPr id="3" name="Retângulo 2"/>
          <p:cNvSpPr/>
          <p:nvPr/>
        </p:nvSpPr>
        <p:spPr>
          <a:xfrm>
            <a:off x="263078" y="1022495"/>
            <a:ext cx="3967208" cy="461665"/>
          </a:xfrm>
          <a:prstGeom prst="rect">
            <a:avLst/>
          </a:prstGeom>
        </p:spPr>
        <p:txBody>
          <a:bodyPr wrap="square">
            <a:spAutoFit/>
          </a:bodyPr>
          <a:lstStyle/>
          <a:p>
            <a:pPr lvl="0">
              <a:spcBef>
                <a:spcPct val="0"/>
              </a:spcBef>
              <a:defRPr/>
            </a:pPr>
            <a:r>
              <a:rPr lang="pt-BR" sz="2400" dirty="0"/>
              <a:t>Informações complementares</a:t>
            </a:r>
          </a:p>
        </p:txBody>
      </p:sp>
      <p:sp>
        <p:nvSpPr>
          <p:cNvPr id="30" name="Retângulo 29"/>
          <p:cNvSpPr/>
          <p:nvPr/>
        </p:nvSpPr>
        <p:spPr>
          <a:xfrm>
            <a:off x="1378835" y="8735524"/>
            <a:ext cx="2007409" cy="307777"/>
          </a:xfrm>
          <a:prstGeom prst="rect">
            <a:avLst/>
          </a:prstGeom>
        </p:spPr>
        <p:txBody>
          <a:bodyPr wrap="none">
            <a:spAutoFit/>
          </a:bodyPr>
          <a:lstStyle/>
          <a:p>
            <a:pPr lvl="0">
              <a:spcBef>
                <a:spcPct val="0"/>
              </a:spcBef>
              <a:defRPr/>
            </a:pPr>
            <a:r>
              <a:rPr lang="pt-BR" sz="1400" dirty="0" smtClean="0">
                <a:latin typeface="+mj-lt"/>
                <a:hlinkClick r:id="rId12"/>
              </a:rPr>
              <a:t>jmarysystems@mail.com</a:t>
            </a:r>
            <a:endParaRPr lang="pt-BR" dirty="0">
              <a:latin typeface="+mj-lt"/>
            </a:endParaRPr>
          </a:p>
        </p:txBody>
      </p:sp>
      <p:pic>
        <p:nvPicPr>
          <p:cNvPr id="14" name="Imagem 13"/>
          <p:cNvPicPr>
            <a:picLocks noChangeAspect="1"/>
          </p:cNvPicPr>
          <p:nvPr/>
        </p:nvPicPr>
        <p:blipFill rotWithShape="1">
          <a:blip r:embed="rId13"/>
          <a:srcRect l="9587" t="9653" r="16493" b="13068"/>
          <a:stretch/>
        </p:blipFill>
        <p:spPr>
          <a:xfrm>
            <a:off x="548680" y="8614509"/>
            <a:ext cx="756605" cy="790996"/>
          </a:xfrm>
          <a:prstGeom prst="rect">
            <a:avLst/>
          </a:prstGeom>
        </p:spPr>
      </p:pic>
    </p:spTree>
    <p:extLst>
      <p:ext uri="{BB962C8B-B14F-4D97-AF65-F5344CB8AC3E}">
        <p14:creationId xmlns:p14="http://schemas.microsoft.com/office/powerpoint/2010/main" val="17379470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Árvore de </a:t>
            </a:r>
            <a:r>
              <a:rPr lang="pt-BR" sz="1400" b="1" dirty="0" smtClean="0"/>
              <a:t>decisão</a:t>
            </a:r>
          </a:p>
          <a:p>
            <a:pPr fontAlgn="base"/>
            <a:endParaRPr lang="pt-BR" sz="1400" b="1" dirty="0"/>
          </a:p>
          <a:p>
            <a:pPr fontAlgn="base"/>
            <a:r>
              <a:rPr lang="pt-BR" sz="1400" dirty="0"/>
              <a:t>Essa ferramenta é muita prática e descreve uma decisão considerando a probabilidade ou risco, e os custos ou recompensas de cada caminho proposto para o futuro. A construção da árvore de decisão segue os passos</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a:t>As alternativas, ou caminhos propostos, são os ramos da árvore e podem ser associados custos e riscos para os vários eventos. O ponto final destas ramificações apresenta o resultado de adotar determinado caminho, podendo ser positivo ou negativo, o que mostrará o caminho real.</a:t>
            </a:r>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r>
              <a:rPr lang="pt-BR" sz="1400" dirty="0"/>
              <a:t>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4" name="Imagem 3"/>
          <p:cNvPicPr>
            <a:picLocks noChangeAspect="1"/>
          </p:cNvPicPr>
          <p:nvPr/>
        </p:nvPicPr>
        <p:blipFill>
          <a:blip r:embed="rId7"/>
          <a:stretch>
            <a:fillRect/>
          </a:stretch>
        </p:blipFill>
        <p:spPr>
          <a:xfrm>
            <a:off x="388328" y="3152800"/>
            <a:ext cx="5857913" cy="3647248"/>
          </a:xfrm>
          <a:prstGeom prst="rect">
            <a:avLst/>
          </a:prstGeom>
        </p:spPr>
      </p:pic>
    </p:spTree>
    <p:extLst>
      <p:ext uri="{BB962C8B-B14F-4D97-AF65-F5344CB8AC3E}">
        <p14:creationId xmlns:p14="http://schemas.microsoft.com/office/powerpoint/2010/main" val="3728741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Diagrama 11 ilustra uma árvore de decisão</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r>
              <a:rPr lang="pt-BR" sz="1400" dirty="0"/>
              <a:t>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328758" y="2190012"/>
            <a:ext cx="5962487" cy="4419129"/>
          </a:xfrm>
          <a:prstGeom prst="rect">
            <a:avLst/>
          </a:prstGeom>
        </p:spPr>
      </p:pic>
    </p:spTree>
    <p:extLst>
      <p:ext uri="{BB962C8B-B14F-4D97-AF65-F5344CB8AC3E}">
        <p14:creationId xmlns:p14="http://schemas.microsoft.com/office/powerpoint/2010/main" val="11022663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Observação 1</a:t>
            </a:r>
            <a:r>
              <a:rPr lang="pt-BR" sz="1400" dirty="0"/>
              <a:t>:   A árvore de decisão mostra como tomar uma decisão entre estratégias de capital alternativas (representadas como “nós de decisão”), quando o ambiente contém determinados elementos (representados como “nós de oportunidade”).</a:t>
            </a:r>
          </a:p>
          <a:p>
            <a:pPr fontAlgn="base"/>
            <a:r>
              <a:rPr lang="pt-BR" sz="1400" dirty="0"/>
              <a:t/>
            </a:r>
            <a:br>
              <a:rPr lang="pt-BR" sz="1400" dirty="0"/>
            </a:br>
            <a:endParaRPr lang="pt-BR" sz="1400" dirty="0"/>
          </a:p>
          <a:p>
            <a:pPr fontAlgn="base"/>
            <a:r>
              <a:rPr lang="pt-BR" sz="1400" b="1" dirty="0"/>
              <a:t>Observação 2</a:t>
            </a:r>
            <a:r>
              <a:rPr lang="pt-BR" sz="1400" dirty="0"/>
              <a:t>:   Aqui, está sendo tomada uma decisão entre investir US$ 120 milhões para construir uma fábrica nova ou investir apenas US$ 50 milhões para reformar a fábrica existente. </a:t>
            </a:r>
            <a:endParaRPr lang="pt-BR" sz="1400" dirty="0" smtClean="0"/>
          </a:p>
          <a:p>
            <a:pPr fontAlgn="base"/>
            <a:endParaRPr lang="pt-BR" sz="1400" dirty="0"/>
          </a:p>
          <a:p>
            <a:pPr fontAlgn="base"/>
            <a:r>
              <a:rPr lang="pt-BR" sz="1400" dirty="0" smtClean="0"/>
              <a:t>Para </a:t>
            </a:r>
            <a:r>
              <a:rPr lang="pt-BR" sz="1400" dirty="0"/>
              <a:t>cada decisão, a demanda (que é incerta e, portanto, representa um “nó de oportunidade”) deve ser considerada. Por exemplo, uma demanda forte gera uma estimativa de US$ 200 milhões em receita com a nova fábrica, mas apenas US$ 120 milhões para a fábrica reformada, talvez devido a limitadores de capacidade da fábrica reformada. </a:t>
            </a:r>
            <a:endParaRPr lang="pt-BR" sz="1400" dirty="0" smtClean="0"/>
          </a:p>
          <a:p>
            <a:pPr fontAlgn="base"/>
            <a:endParaRPr lang="pt-BR" sz="1400" dirty="0"/>
          </a:p>
          <a:p>
            <a:pPr fontAlgn="base"/>
            <a:r>
              <a:rPr lang="pt-BR" sz="1400" dirty="0" smtClean="0"/>
              <a:t>A </a:t>
            </a:r>
            <a:r>
              <a:rPr lang="pt-BR" sz="1400" dirty="0"/>
              <a:t>extremidade de cada ramo mostra o efeito líquido dos resultados menos custosos. Para cada ramo de decisão, todos os efeitos são adicionados (ver áreas sombreadas) para determinar o Valor Monetário Esperado (VME) da decisão. Lembre-se de contabilizar os custos de investimento. </a:t>
            </a:r>
            <a:endParaRPr lang="pt-BR" sz="1400" dirty="0" smtClean="0"/>
          </a:p>
          <a:p>
            <a:pPr fontAlgn="base"/>
            <a:endParaRPr lang="pt-BR" sz="1400" dirty="0"/>
          </a:p>
          <a:p>
            <a:pPr fontAlgn="base"/>
            <a:r>
              <a:rPr lang="pt-BR" sz="1400" dirty="0" smtClean="0"/>
              <a:t>Com </a:t>
            </a:r>
            <a:r>
              <a:rPr lang="pt-BR" sz="1400" dirty="0"/>
              <a:t>base nos cálculos nas áreas sombreadas, a fábrica reformada tem um VME mais alto, de US$ 46 milhões – que também é o VME da decisão geral. (Esta opção também representa o risco mais baixo, evitando o pior cenário possível de uma perda de US$ 30 milhões.)</a:t>
            </a:r>
          </a:p>
          <a:p>
            <a:pPr fontAlgn="base"/>
            <a:endParaRPr lang="pt-BR" sz="1400" dirty="0" smtClean="0"/>
          </a:p>
          <a:p>
            <a:pPr fontAlgn="base"/>
            <a:r>
              <a:rPr lang="pt-BR" sz="1400" b="1" dirty="0"/>
              <a:t>Fonte</a:t>
            </a:r>
            <a:r>
              <a:rPr lang="pt-BR" sz="1400" dirty="0"/>
              <a:t>: PMI, 2017.</a:t>
            </a:r>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r>
              <a:rPr lang="pt-BR" sz="1400" dirty="0"/>
              <a:t>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7874744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i="1" dirty="0" smtClean="0"/>
              <a:t>Balanced </a:t>
            </a:r>
            <a:r>
              <a:rPr lang="pt-BR" sz="1400" b="1" i="1" dirty="0"/>
              <a:t>Scorecard</a:t>
            </a:r>
            <a:r>
              <a:rPr lang="pt-BR" sz="1400" b="1" dirty="0"/>
              <a:t> (BSC</a:t>
            </a:r>
            <a:r>
              <a:rPr lang="pt-BR" sz="1400" b="1" dirty="0" smtClean="0"/>
              <a:t>)</a:t>
            </a:r>
          </a:p>
          <a:p>
            <a:pPr fontAlgn="base"/>
            <a:endParaRPr lang="pt-BR" sz="1400" b="1" dirty="0"/>
          </a:p>
          <a:p>
            <a:pPr fontAlgn="base"/>
            <a:r>
              <a:rPr lang="pt-BR" sz="1400" dirty="0"/>
              <a:t>É uma metodologia que pode ser traduzida como </a:t>
            </a:r>
            <a:r>
              <a:rPr lang="pt-BR" sz="1400" b="1" dirty="0"/>
              <a:t>indicadores balanceados de desempenho</a:t>
            </a:r>
            <a:r>
              <a:rPr lang="pt-BR" sz="1400" dirty="0"/>
              <a:t>. O objetivo da metodologia é buscar a maximização dos resultados, tendo como requisitos a administração de serviços com base na visão e na estratégia empresarial. Os indicadores refletem as perspectivas</a:t>
            </a:r>
            <a:r>
              <a:rPr lang="pt-BR" sz="1400" dirty="0" smtClean="0"/>
              <a:t>:</a:t>
            </a:r>
          </a:p>
          <a:p>
            <a:pPr fontAlgn="base"/>
            <a:endParaRPr lang="pt-BR" sz="1400" dirty="0"/>
          </a:p>
          <a:p>
            <a:pPr fontAlgn="base"/>
            <a:r>
              <a:rPr lang="pt-BR" sz="1400" b="1" dirty="0"/>
              <a:t>Financeira</a:t>
            </a:r>
          </a:p>
          <a:p>
            <a:pPr fontAlgn="base"/>
            <a:r>
              <a:rPr lang="pt-BR" sz="1400" dirty="0"/>
              <a:t>–</a:t>
            </a:r>
            <a:endParaRPr lang="pt-BR" sz="1400" b="1" dirty="0"/>
          </a:p>
          <a:p>
            <a:pPr fontAlgn="base"/>
            <a:r>
              <a:rPr lang="pt-BR" sz="1400" dirty="0"/>
              <a:t>Analisa se a estratégia está refletindo nas melhorias dos resultados financeiros;</a:t>
            </a:r>
          </a:p>
          <a:p>
            <a:pPr fontAlgn="base"/>
            <a:endParaRPr lang="pt-BR" sz="1400" dirty="0" smtClean="0"/>
          </a:p>
          <a:p>
            <a:pPr fontAlgn="base"/>
            <a:r>
              <a:rPr lang="pt-BR" sz="1400" b="1" dirty="0"/>
              <a:t>Clientes</a:t>
            </a:r>
          </a:p>
          <a:p>
            <a:pPr fontAlgn="base"/>
            <a:r>
              <a:rPr lang="pt-BR" sz="1400" dirty="0"/>
              <a:t>–</a:t>
            </a:r>
            <a:endParaRPr lang="pt-BR" sz="1400" b="1" dirty="0"/>
          </a:p>
          <a:p>
            <a:pPr fontAlgn="base"/>
            <a:r>
              <a:rPr lang="pt-BR" sz="1400" dirty="0"/>
              <a:t>Analisa se existe satisfação e retenção de clientes, conquista de novos clientes e aumento de participação no mercado;</a:t>
            </a:r>
          </a:p>
          <a:p>
            <a:pPr fontAlgn="base"/>
            <a:endParaRPr lang="pt-BR" sz="1400" dirty="0" smtClean="0"/>
          </a:p>
          <a:p>
            <a:pPr fontAlgn="base"/>
            <a:r>
              <a:rPr lang="pt-BR" sz="1400" b="1" dirty="0"/>
              <a:t>Processos internos</a:t>
            </a:r>
          </a:p>
          <a:p>
            <a:pPr fontAlgn="base"/>
            <a:r>
              <a:rPr lang="pt-BR" sz="1400" dirty="0"/>
              <a:t>–</a:t>
            </a:r>
            <a:endParaRPr lang="pt-BR" sz="1400" b="1" dirty="0"/>
          </a:p>
          <a:p>
            <a:pPr fontAlgn="base"/>
            <a:r>
              <a:rPr lang="pt-BR" sz="1400" dirty="0"/>
              <a:t>Analisa se os processos contribuem para a geração de valor e alcance de novas metas financeiras para a organização;</a:t>
            </a:r>
          </a:p>
          <a:p>
            <a:pPr fontAlgn="base"/>
            <a:endParaRPr lang="pt-BR" sz="1400" dirty="0" smtClean="0"/>
          </a:p>
          <a:p>
            <a:pPr fontAlgn="base"/>
            <a:r>
              <a:rPr lang="pt-BR" sz="1400" b="1" dirty="0"/>
              <a:t>Aprendizado e crescimento</a:t>
            </a:r>
          </a:p>
          <a:p>
            <a:pPr fontAlgn="base"/>
            <a:r>
              <a:rPr lang="pt-BR" sz="1400" dirty="0"/>
              <a:t>–</a:t>
            </a:r>
            <a:endParaRPr lang="pt-BR" sz="1400" b="1" dirty="0"/>
          </a:p>
          <a:p>
            <a:pPr fontAlgn="base"/>
            <a:r>
              <a:rPr lang="pt-BR" sz="1400" dirty="0"/>
              <a:t>Analisa as competências, as tecnologias e os sistemas necessários para o desenvolvimento da organização.</a:t>
            </a:r>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r>
              <a:rPr lang="pt-BR" sz="1400" dirty="0"/>
              <a:t>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8299553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Segundo Daychoum (2012), para a implementação do BSC, é necessário formular a estratégia da organização, traduzir a visão e a missão em temas estratégicos, criar a proposição de valor para os clientes e traduzir os temas estratégicos em objetivos e medidas para as perspectivas de valor, além de definir suas estratégias. Demostramos a ferramenta no Diagrama 12.</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r>
              <a:rPr lang="pt-BR" sz="1400" dirty="0"/>
              <a:t>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375967" y="3368824"/>
            <a:ext cx="5882635" cy="5616624"/>
          </a:xfrm>
          <a:prstGeom prst="rect">
            <a:avLst/>
          </a:prstGeom>
        </p:spPr>
      </p:pic>
    </p:spTree>
    <p:extLst>
      <p:ext uri="{BB962C8B-B14F-4D97-AF65-F5344CB8AC3E}">
        <p14:creationId xmlns:p14="http://schemas.microsoft.com/office/powerpoint/2010/main" val="40448895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Ciclo </a:t>
            </a:r>
            <a:r>
              <a:rPr lang="pt-BR" sz="1400" b="1" dirty="0" smtClean="0"/>
              <a:t>PDCA</a:t>
            </a:r>
          </a:p>
          <a:p>
            <a:pPr fontAlgn="base"/>
            <a:endParaRPr lang="pt-BR" sz="1400" b="1" dirty="0"/>
          </a:p>
          <a:p>
            <a:pPr fontAlgn="base"/>
            <a:r>
              <a:rPr lang="pt-BR" sz="1400" dirty="0"/>
              <a:t>É uma metodologia gerada para tornar mais claros e ágeis os processos do programa de gestão de qualidade. Os princípios básicos são</a:t>
            </a:r>
            <a:r>
              <a:rPr lang="pt-BR" sz="1400" dirty="0" smtClean="0"/>
              <a:t>:</a:t>
            </a:r>
          </a:p>
          <a:p>
            <a:pPr fontAlgn="base"/>
            <a:endParaRPr lang="pt-BR" sz="1400" dirty="0"/>
          </a:p>
          <a:p>
            <a:pPr fontAlgn="base"/>
            <a:r>
              <a:rPr lang="pt-BR" sz="1400" b="1" dirty="0"/>
              <a:t>Plan (Planejamento)</a:t>
            </a:r>
          </a:p>
          <a:p>
            <a:pPr fontAlgn="base"/>
            <a:r>
              <a:rPr lang="pt-BR" sz="1400" dirty="0"/>
              <a:t>–</a:t>
            </a:r>
            <a:endParaRPr lang="pt-BR" sz="1400" b="1" dirty="0"/>
          </a:p>
          <a:p>
            <a:pPr fontAlgn="base"/>
            <a:r>
              <a:rPr lang="pt-BR" sz="1400" dirty="0"/>
              <a:t>Estabelecer as metas, procedimentos e processos necessários para atingir os resultados;</a:t>
            </a:r>
          </a:p>
          <a:p>
            <a:pPr fontAlgn="base"/>
            <a:endParaRPr lang="pt-BR" sz="1400" dirty="0" smtClean="0"/>
          </a:p>
          <a:p>
            <a:pPr fontAlgn="base"/>
            <a:endParaRPr lang="pt-BR" sz="1400" dirty="0"/>
          </a:p>
          <a:p>
            <a:pPr fontAlgn="base"/>
            <a:r>
              <a:rPr lang="pt-BR" sz="1400" b="1" dirty="0"/>
              <a:t>Do (Execução)</a:t>
            </a:r>
          </a:p>
          <a:p>
            <a:pPr fontAlgn="base"/>
            <a:r>
              <a:rPr lang="pt-BR" sz="1400" dirty="0"/>
              <a:t>–</a:t>
            </a:r>
            <a:endParaRPr lang="pt-BR" sz="1400" b="1" dirty="0"/>
          </a:p>
          <a:p>
            <a:pPr fontAlgn="base"/>
            <a:r>
              <a:rPr lang="pt-BR" sz="1400" dirty="0"/>
              <a:t>Realizar e executar as atividades</a:t>
            </a:r>
            <a:r>
              <a:rPr lang="pt-BR" sz="1400" dirty="0" smtClean="0"/>
              <a:t>;</a:t>
            </a:r>
          </a:p>
          <a:p>
            <a:pPr fontAlgn="base"/>
            <a:endParaRPr lang="pt-BR" sz="1400" dirty="0"/>
          </a:p>
          <a:p>
            <a:pPr fontAlgn="base"/>
            <a:r>
              <a:rPr lang="pt-BR" sz="1400" b="1" dirty="0"/>
              <a:t>Check (Verificação)</a:t>
            </a:r>
          </a:p>
          <a:p>
            <a:pPr fontAlgn="base"/>
            <a:r>
              <a:rPr lang="pt-BR" sz="1400" dirty="0"/>
              <a:t>–</a:t>
            </a:r>
            <a:endParaRPr lang="pt-BR" sz="1400" b="1" dirty="0"/>
          </a:p>
          <a:p>
            <a:pPr fontAlgn="base"/>
            <a:r>
              <a:rPr lang="pt-BR" sz="1400" dirty="0"/>
              <a:t>Verificar, monitorar e avaliar periodicamente os processos e resultados conforme planejado;</a:t>
            </a:r>
          </a:p>
          <a:p>
            <a:pPr fontAlgn="base"/>
            <a:endParaRPr lang="pt-BR" sz="1400" dirty="0" smtClean="0"/>
          </a:p>
          <a:p>
            <a:pPr fontAlgn="base"/>
            <a:r>
              <a:rPr lang="pt-BR" sz="1400" b="1" dirty="0"/>
              <a:t>Act (Agir)</a:t>
            </a:r>
          </a:p>
          <a:p>
            <a:pPr fontAlgn="base"/>
            <a:r>
              <a:rPr lang="pt-BR" sz="1400" dirty="0"/>
              <a:t>–</a:t>
            </a:r>
            <a:endParaRPr lang="pt-BR" sz="1400" b="1" dirty="0"/>
          </a:p>
          <a:p>
            <a:pPr fontAlgn="base"/>
            <a:r>
              <a:rPr lang="pt-BR" sz="1400" dirty="0"/>
              <a:t>Verificar resultados, padronizando os bem-sucedidos e revisar, corrigir e repetir os processos necessários.</a:t>
            </a:r>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r>
              <a:rPr lang="pt-BR" sz="1400" dirty="0"/>
              <a:t>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2217321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São considerados dois tipos de metas na organização: as de manutenção e as de melhorias. As metas de manutenção padronizam os processos de rotina para funcionarem sempre do mesmo modo, estabelecendo o funcionamento harmonioso. As metas de melhorias oferecem oportunidades de inovação, fugindo de processos que não estão mais condizentes com a visão organizacional. Como um ciclo, todos os processos são encadeados e devem rodar e garantir sempre a melhoria contínua, conforme o Diagrama 13.</a:t>
            </a:r>
          </a:p>
          <a:p>
            <a:r>
              <a:rPr lang="pt-BR" sz="1400" dirty="0"/>
              <a:t/>
            </a:r>
            <a:br>
              <a:rPr lang="pt-BR" sz="1400" dirty="0"/>
            </a:br>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r>
              <a:rPr lang="pt-BR" sz="1400" dirty="0"/>
              <a:t>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347942" y="3728864"/>
            <a:ext cx="5918546" cy="2912609"/>
          </a:xfrm>
          <a:prstGeom prst="rect">
            <a:avLst/>
          </a:prstGeom>
        </p:spPr>
      </p:pic>
    </p:spTree>
    <p:extLst>
      <p:ext uri="{BB962C8B-B14F-4D97-AF65-F5344CB8AC3E}">
        <p14:creationId xmlns:p14="http://schemas.microsoft.com/office/powerpoint/2010/main" val="30745047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a:t>
            </a:r>
            <a:r>
              <a:rPr lang="pt-BR" sz="1400" b="1" i="1" dirty="0"/>
              <a:t>Benchmarking</a:t>
            </a:r>
            <a:endParaRPr lang="pt-BR" sz="1400" b="1" dirty="0"/>
          </a:p>
          <a:p>
            <a:pPr fontAlgn="base"/>
            <a:r>
              <a:rPr lang="pt-BR" sz="1400" dirty="0"/>
              <a:t>O PMI descreve </a:t>
            </a:r>
            <a:r>
              <a:rPr lang="pt-BR" sz="1400" i="1" dirty="0"/>
              <a:t>benchmarking</a:t>
            </a:r>
            <a:r>
              <a:rPr lang="pt-BR" sz="1400" dirty="0"/>
              <a:t> como uma ferramenta que permite comparar projetos para identificar as melhores práticas. Os projetos comparáveis podem ser da organização ou de fora dela, na mesma área ou em outra, mesmo de setores diferentes. </a:t>
            </a:r>
            <a:endParaRPr lang="pt-BR" sz="1400" dirty="0" smtClean="0"/>
          </a:p>
          <a:p>
            <a:pPr fontAlgn="base"/>
            <a:endParaRPr lang="pt-BR" sz="1400" dirty="0"/>
          </a:p>
          <a:p>
            <a:pPr fontAlgn="base"/>
            <a:r>
              <a:rPr lang="pt-BR" sz="1400" dirty="0" smtClean="0"/>
              <a:t>O </a:t>
            </a:r>
            <a:r>
              <a:rPr lang="pt-BR" sz="1400" dirty="0"/>
              <a:t>objetivo é gerar ideias para melhorias e medir o desempenho. O que já foi testado pelo mercado, e está funcionando de forma satisfatória, deve ser analisado como fonte de conhecimento</a:t>
            </a:r>
            <a:r>
              <a:rPr lang="pt-BR" sz="1400" dirty="0" smtClean="0"/>
              <a:t>.</a:t>
            </a:r>
          </a:p>
          <a:p>
            <a:pPr fontAlgn="base"/>
            <a:endParaRPr lang="pt-BR" sz="1400" dirty="0"/>
          </a:p>
          <a:p>
            <a:pPr fontAlgn="base"/>
            <a:r>
              <a:rPr lang="pt-BR" sz="1400" dirty="0"/>
              <a:t>Segundo o site do Endeavor Brasil (2018),</a:t>
            </a:r>
            <a:r>
              <a:rPr lang="pt-BR" sz="1400" i="1" dirty="0"/>
              <a:t> benchmarking</a:t>
            </a:r>
            <a:r>
              <a:rPr lang="pt-BR" sz="1400" dirty="0"/>
              <a:t> seria o ponto de referência e apresenta o conceito: “trata-se de um minucioso processo de pesquisa que permite aos gestores compararem produtos, práticas empresariais, serviços ou metodologias usadas pelos rivais, absorvendo algumas características para alcançarem um nível de superioridade gerencial ou operacional”. </a:t>
            </a:r>
            <a:endParaRPr lang="pt-BR" sz="1400" dirty="0" smtClean="0"/>
          </a:p>
          <a:p>
            <a:pPr fontAlgn="base"/>
            <a:endParaRPr lang="pt-BR" sz="1400" dirty="0"/>
          </a:p>
          <a:p>
            <a:pPr fontAlgn="base"/>
            <a:r>
              <a:rPr lang="pt-BR" sz="1400" dirty="0" smtClean="0"/>
              <a:t>A </a:t>
            </a:r>
            <a:r>
              <a:rPr lang="pt-BR" sz="1400" dirty="0"/>
              <a:t>ferramenta apresenta vantagens e desvantagens, como</a:t>
            </a:r>
            <a:r>
              <a:rPr lang="pt-BR" sz="1400" dirty="0" smtClean="0"/>
              <a:t>:</a:t>
            </a:r>
          </a:p>
          <a:p>
            <a:pPr fontAlgn="base"/>
            <a:endParaRPr lang="pt-BR" sz="1400" dirty="0"/>
          </a:p>
          <a:p>
            <a:pPr fontAlgn="base"/>
            <a:r>
              <a:rPr lang="pt-BR" sz="1400" dirty="0" smtClean="0"/>
              <a:t>1 - A </a:t>
            </a:r>
            <a:r>
              <a:rPr lang="pt-BR" sz="1400" dirty="0"/>
              <a:t>organização passa a conhecer melhor seus processos;</a:t>
            </a:r>
          </a:p>
          <a:p>
            <a:pPr fontAlgn="base"/>
            <a:endParaRPr lang="pt-BR" sz="1400" dirty="0"/>
          </a:p>
          <a:p>
            <a:pPr fontAlgn="base"/>
            <a:r>
              <a:rPr lang="pt-BR" sz="1400" dirty="0" smtClean="0"/>
              <a:t>2 - Espelha-se </a:t>
            </a:r>
            <a:r>
              <a:rPr lang="pt-BR" sz="1400" dirty="0"/>
              <a:t>nas melhores práticas e corrige seus processos com resultados já alcançados por outras organizações;</a:t>
            </a:r>
          </a:p>
          <a:p>
            <a:pPr fontAlgn="base"/>
            <a:endParaRPr lang="pt-BR" sz="1400" dirty="0"/>
          </a:p>
          <a:p>
            <a:pPr fontAlgn="base"/>
            <a:r>
              <a:rPr lang="pt-BR" sz="1400" dirty="0" smtClean="0"/>
              <a:t>3 - Motivação </a:t>
            </a:r>
            <a:r>
              <a:rPr lang="pt-BR" sz="1400" dirty="0"/>
              <a:t>de equipe;</a:t>
            </a:r>
          </a:p>
          <a:p>
            <a:pPr fontAlgn="base"/>
            <a:endParaRPr lang="pt-BR" sz="1400" dirty="0"/>
          </a:p>
          <a:p>
            <a:pPr fontAlgn="base"/>
            <a:r>
              <a:rPr lang="pt-BR" sz="1400" dirty="0" smtClean="0"/>
              <a:t>4 - A </a:t>
            </a:r>
            <a:r>
              <a:rPr lang="pt-BR" sz="1400" dirty="0"/>
              <a:t>visão é maior quando não se fixa só em processos internos;</a:t>
            </a:r>
          </a:p>
          <a:p>
            <a:pPr fontAlgn="base"/>
            <a:endParaRPr lang="pt-BR" sz="1400" dirty="0"/>
          </a:p>
          <a:p>
            <a:pPr fontAlgn="base"/>
            <a:r>
              <a:rPr lang="pt-BR" sz="1400" dirty="0" smtClean="0"/>
              <a:t>5 - O </a:t>
            </a:r>
            <a:r>
              <a:rPr lang="pt-BR" sz="1400" dirty="0"/>
              <a:t>foco na concorrência não pode desviar a organização de sua própria identidade.</a:t>
            </a:r>
            <a:endParaRPr lang="pt-BR" sz="1400" dirty="0"/>
          </a:p>
          <a:p>
            <a:r>
              <a:rPr lang="pt-BR" sz="1400" dirty="0"/>
              <a:t/>
            </a:r>
            <a:br>
              <a:rPr lang="pt-BR" sz="1400" dirty="0"/>
            </a:br>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r>
              <a:rPr lang="pt-BR" sz="1400" dirty="0"/>
              <a:t>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0470884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Fluxograma</a:t>
            </a:r>
          </a:p>
          <a:p>
            <a:pPr fontAlgn="base"/>
            <a:r>
              <a:rPr lang="pt-BR" sz="1400" dirty="0"/>
              <a:t>Essa ferramenta demostra graficamente o fluxo dos processos, sequenciando cada etapa, mostrando as possibilidades de ramificações e desvios. Mostra todas as atividades, pontos de decisão, as repetições e caminhos paralelos que ocorrem, mapeando detalhadamente a ordem dos processos. </a:t>
            </a:r>
            <a:endParaRPr lang="pt-BR" sz="1400" dirty="0" smtClean="0"/>
          </a:p>
          <a:p>
            <a:pPr fontAlgn="base"/>
            <a:endParaRPr lang="pt-BR" sz="1400" dirty="0"/>
          </a:p>
          <a:p>
            <a:pPr fontAlgn="base"/>
            <a:r>
              <a:rPr lang="pt-BR" sz="1400" dirty="0" smtClean="0"/>
              <a:t>Os </a:t>
            </a:r>
            <a:r>
              <a:rPr lang="pt-BR" sz="1400" dirty="0"/>
              <a:t>símbolos utilizados são padronizados e permitem uma visão clara das interdependências e encadeamento de etapas, propondo sempre um melhoramento da sequenciação dos processos. O Fluxograma 1 demostra os símbolos</a:t>
            </a:r>
            <a:r>
              <a:rPr lang="pt-BR" sz="1400" dirty="0" smtClean="0"/>
              <a:t>.</a:t>
            </a:r>
          </a:p>
          <a:p>
            <a:pPr fontAlgn="base"/>
            <a:endParaRPr lang="pt-BR" sz="1400" dirty="0"/>
          </a:p>
          <a:p>
            <a:pPr fontAlgn="base"/>
            <a:r>
              <a:rPr lang="pt-BR" sz="1400" dirty="0"/>
              <a:t>A representação gráfica do fluxograma também é utlizada na área da Tecnologia da Informação, descrevendo o fluxo de programação. Nesse caso, existem diferentes símbolos representados que não são necessários para a gestão de processos administrativos. </a:t>
            </a:r>
            <a:endParaRPr lang="pt-BR" sz="1400" dirty="0" smtClean="0"/>
          </a:p>
          <a:p>
            <a:pPr fontAlgn="base"/>
            <a:endParaRPr lang="pt-BR" sz="1400" dirty="0"/>
          </a:p>
          <a:p>
            <a:pPr fontAlgn="base"/>
            <a:r>
              <a:rPr lang="pt-BR" sz="1400" dirty="0" smtClean="0"/>
              <a:t>Utilizando </a:t>
            </a:r>
            <a:r>
              <a:rPr lang="pt-BR" sz="1400" dirty="0"/>
              <a:t>o fluxograma, podemos rapidamente visualizar situações como: as ações que devem ser executadas e em qual ordem; quem deve realizar as ações; quais as entradas necessárias; quais as saídas resultantes do processo; qual o tempo de execução; e qual o volume de trabalho.</a:t>
            </a:r>
          </a:p>
          <a:p>
            <a:pPr fontAlgn="base"/>
            <a:r>
              <a:rPr lang="pt-BR" sz="1400" dirty="0"/>
              <a:t/>
            </a:r>
            <a:br>
              <a:rPr lang="pt-BR" sz="1400" dirty="0"/>
            </a:br>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r>
              <a:rPr lang="pt-BR" sz="1400" dirty="0"/>
              <a:t>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6208099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Fonte</a:t>
            </a:r>
            <a:r>
              <a:rPr lang="pt-BR" sz="1400" dirty="0"/>
              <a:t>: DAYCHOUM, 2018.</a:t>
            </a: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4" name="Imagem 3"/>
          <p:cNvPicPr>
            <a:picLocks noChangeAspect="1"/>
          </p:cNvPicPr>
          <p:nvPr/>
        </p:nvPicPr>
        <p:blipFill>
          <a:blip r:embed="rId7"/>
          <a:stretch>
            <a:fillRect/>
          </a:stretch>
        </p:blipFill>
        <p:spPr>
          <a:xfrm>
            <a:off x="383529" y="2170555"/>
            <a:ext cx="5867511" cy="5371149"/>
          </a:xfrm>
          <a:prstGeom prst="rect">
            <a:avLst/>
          </a:prstGeom>
        </p:spPr>
      </p:pic>
    </p:spTree>
    <p:extLst>
      <p:ext uri="{BB962C8B-B14F-4D97-AF65-F5344CB8AC3E}">
        <p14:creationId xmlns:p14="http://schemas.microsoft.com/office/powerpoint/2010/main" val="397471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3" name="Tabela 2"/>
          <p:cNvGraphicFramePr>
            <a:graphicFrameLocks noGrp="1"/>
          </p:cNvGraphicFramePr>
          <p:nvPr>
            <p:extLst>
              <p:ext uri="{D42A27DB-BD31-4B8C-83A1-F6EECF244321}">
                <p14:modId xmlns:p14="http://schemas.microsoft.com/office/powerpoint/2010/main" val="2891408874"/>
              </p:ext>
            </p:extLst>
          </p:nvPr>
        </p:nvGraphicFramePr>
        <p:xfrm>
          <a:off x="404664" y="1208580"/>
          <a:ext cx="6048672" cy="8514652"/>
        </p:xfrm>
        <a:graphic>
          <a:graphicData uri="http://schemas.openxmlformats.org/drawingml/2006/table">
            <a:tbl>
              <a:tblPr firstRow="1" bandRow="1">
                <a:tableStyleId>{5C22544A-7EE6-4342-B048-85BDC9FD1C3A}</a:tableStyleId>
              </a:tblPr>
              <a:tblGrid>
                <a:gridCol w="5472608"/>
                <a:gridCol w="576064"/>
              </a:tblGrid>
              <a:tr h="583273">
                <a:tc>
                  <a:txBody>
                    <a:bodyPr/>
                    <a:lstStyle/>
                    <a:p>
                      <a:pPr algn="l"/>
                      <a:r>
                        <a:rPr lang="pt-BR" sz="2800" b="1" i="0" kern="1200" baseline="0" dirty="0" smtClean="0">
                          <a:solidFill>
                            <a:schemeClr val="tx1"/>
                          </a:solidFill>
                          <a:latin typeface="Arial" panose="020B0604020202020204" pitchFamily="34" charset="0"/>
                          <a:ea typeface="+mn-ea"/>
                          <a:cs typeface="+mn-cs"/>
                        </a:rPr>
                        <a:t>Índice</a:t>
                      </a:r>
                      <a:endParaRPr lang="pt-BR" sz="2800" b="1"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pt-BR" sz="1800" b="0"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Objetivos.............................................................................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pt-BR" sz="1800" b="0" i="0" baseline="0" dirty="0" smtClean="0">
                          <a:latin typeface="Arial" panose="020B0604020202020204" pitchFamily="34" charset="0"/>
                        </a:rPr>
                        <a:t>012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baseline="0" dirty="0" smtClean="0"/>
                        <a:t>Organização da memória....................................................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a:t>
                      </a:r>
                      <a:r>
                        <a:rPr lang="pt-BR" dirty="0" smtClean="0"/>
                        <a:t>Hierarquia da memória...............................................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               Registradores........................................................</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018</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baseline="0" dirty="0" smtClean="0"/>
                        <a:t>                Cache....................................................................</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020</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Memória principal...............................................</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023</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Memória secundária...................................................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Memória auxiliar.........................................................</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Dispositivos de armazenamento........................................</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026</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Disco magnético..........................................................</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026</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Disco óptico.................................................................</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RAID.............................................................................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031</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Acessando periféricos.........................................................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Entrada e saída (I/O)...................................................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Barramentos................................................................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036</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Comunicações.............................................................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Interfaces.....................................................................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038</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Periféricos....................................................................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uz 1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5" name="Retângulo 14"/>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7"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8059609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Diagrama de Pareto</a:t>
            </a:r>
          </a:p>
          <a:p>
            <a:pPr fontAlgn="base"/>
            <a:r>
              <a:rPr lang="pt-BR" sz="1400" dirty="0"/>
              <a:t>A ferramenta parte do princípio de que não temos recursos e tempo para resolver todos os problemas que envolvem os processos, então, a priorização deve ser feita procurando resolver os de maior impacto. A regra criada por Pareto é conhecida como “80/20”, em que 80% dos impactos e problemas podem ser resolvidos atacando 20% das causas. Para priorizar as ações, é verificada a representatividade de cada problema de forma porcentual, e a resolução começa pelo maior valor. Um exemplo é ilustrado pelo Diagrama 14.</a:t>
            </a:r>
          </a:p>
          <a:p>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362491" y="3800872"/>
            <a:ext cx="5869187" cy="4536504"/>
          </a:xfrm>
          <a:prstGeom prst="rect">
            <a:avLst/>
          </a:prstGeom>
        </p:spPr>
      </p:pic>
    </p:spTree>
    <p:extLst>
      <p:ext uri="{BB962C8B-B14F-4D97-AF65-F5344CB8AC3E}">
        <p14:creationId xmlns:p14="http://schemas.microsoft.com/office/powerpoint/2010/main" val="40541205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a:t>
            </a:r>
            <a:r>
              <a:rPr lang="pt-BR" sz="1400" b="1" i="1" dirty="0"/>
              <a:t>Brainstorming</a:t>
            </a:r>
            <a:endParaRPr lang="pt-BR" sz="1400" b="1" dirty="0"/>
          </a:p>
          <a:p>
            <a:pPr fontAlgn="base"/>
            <a:r>
              <a:rPr lang="pt-BR" sz="1400" dirty="0"/>
              <a:t>O </a:t>
            </a:r>
            <a:r>
              <a:rPr lang="pt-BR" sz="1400" i="1" dirty="0"/>
              <a:t>brainstorming</a:t>
            </a:r>
            <a:r>
              <a:rPr lang="pt-BR" sz="1400" dirty="0"/>
              <a:t>, ou tempestade de ideias, também interpretado como um debate de ideias, é uma dinâmica que tem o objetivo de extrair o potencial criativo dos indivíduos para a resolução de um tema proposto</a:t>
            </a:r>
            <a:r>
              <a:rPr lang="pt-BR" sz="1400" dirty="0" smtClean="0"/>
              <a:t>.</a:t>
            </a:r>
          </a:p>
          <a:p>
            <a:pPr fontAlgn="base"/>
            <a:endParaRPr lang="pt-BR" sz="1400" dirty="0"/>
          </a:p>
          <a:p>
            <a:pPr fontAlgn="base"/>
            <a:r>
              <a:rPr lang="pt-BR" sz="1400" dirty="0" smtClean="0"/>
              <a:t>Com </a:t>
            </a:r>
            <a:r>
              <a:rPr lang="pt-BR" sz="1400" dirty="0"/>
              <a:t>perguntas simples e respostas rápidas, é muito utilizado para procurar soluções para um problema ou direcionar para criação de novos produtos. </a:t>
            </a:r>
            <a:endParaRPr lang="pt-BR" sz="1400" dirty="0"/>
          </a:p>
          <a:p>
            <a:pPr fontAlgn="base"/>
            <a:r>
              <a:rPr lang="pt-BR" sz="1400" dirty="0" smtClean="0"/>
              <a:t>O </a:t>
            </a:r>
            <a:r>
              <a:rPr lang="pt-BR" sz="1400" dirty="0"/>
              <a:t>objetivo é criar o “palpite de ideias”. Pode ser empregada no desenvolvimento de novos produtos, marketing, gestão de projetos, gestão de processos ou formação de equipe, por exemplo</a:t>
            </a:r>
            <a:r>
              <a:rPr lang="pt-BR" sz="1400" dirty="0" smtClean="0"/>
              <a:t>.</a:t>
            </a:r>
          </a:p>
          <a:p>
            <a:pPr fontAlgn="base"/>
            <a:endParaRPr lang="pt-BR" sz="1400" dirty="0"/>
          </a:p>
          <a:p>
            <a:pPr fontAlgn="base"/>
            <a:r>
              <a:rPr lang="pt-BR" sz="1400" dirty="0"/>
              <a:t>A dinâmica é dividida em duas partes. Uma é a geração de ideias sem a classificação em boas ou más, não provendo o julgamento. </a:t>
            </a:r>
            <a:endParaRPr lang="pt-BR" sz="1400" dirty="0" smtClean="0"/>
          </a:p>
          <a:p>
            <a:pPr fontAlgn="base"/>
            <a:endParaRPr lang="pt-BR" sz="1400" dirty="0"/>
          </a:p>
          <a:p>
            <a:pPr fontAlgn="base"/>
            <a:r>
              <a:rPr lang="pt-BR" sz="1400" dirty="0" smtClean="0"/>
              <a:t>Quanto </a:t>
            </a:r>
            <a:r>
              <a:rPr lang="pt-BR" sz="1400" dirty="0"/>
              <a:t>mais ideias, maior a chance de encontrar uma boa ideia. </a:t>
            </a:r>
            <a:endParaRPr lang="pt-BR" sz="1400" dirty="0"/>
          </a:p>
          <a:p>
            <a:pPr fontAlgn="base"/>
            <a:r>
              <a:rPr lang="pt-BR" sz="1400" dirty="0" smtClean="0"/>
              <a:t>A </a:t>
            </a:r>
            <a:r>
              <a:rPr lang="pt-BR" sz="1400" dirty="0"/>
              <a:t>segunda parte consiste em analisar as ideias propostas. Um ideia pode levar a outra encadeada ou melhorar a qualidade de outra. </a:t>
            </a:r>
            <a:endParaRPr lang="pt-BR" sz="1400" dirty="0" smtClean="0"/>
          </a:p>
          <a:p>
            <a:pPr fontAlgn="base"/>
            <a:endParaRPr lang="pt-BR" sz="1400" dirty="0"/>
          </a:p>
          <a:p>
            <a:pPr fontAlgn="base"/>
            <a:r>
              <a:rPr lang="pt-BR" sz="1400" dirty="0" smtClean="0"/>
              <a:t>A </a:t>
            </a:r>
            <a:r>
              <a:rPr lang="pt-BR" sz="1400" dirty="0"/>
              <a:t>composição do grupo ideal é formada pelo líder ou facilitador, um secretário e os membros que devem seguir as regras</a:t>
            </a:r>
            <a:r>
              <a:rPr lang="pt-BR" sz="1400" dirty="0" smtClean="0"/>
              <a:t>:</a:t>
            </a:r>
          </a:p>
          <a:p>
            <a:pPr fontAlgn="base"/>
            <a:endParaRPr lang="pt-BR" sz="1400" dirty="0"/>
          </a:p>
          <a:p>
            <a:pPr fontAlgn="base"/>
            <a:r>
              <a:rPr lang="pt-BR" sz="1400" b="1" dirty="0"/>
              <a:t>Não existem </a:t>
            </a:r>
            <a:r>
              <a:rPr lang="pt-BR" sz="1400" b="1" dirty="0" smtClean="0"/>
              <a:t>críticas</a:t>
            </a:r>
            <a:endParaRPr lang="pt-BR" sz="1400" b="1" dirty="0"/>
          </a:p>
          <a:p>
            <a:pPr fontAlgn="base"/>
            <a:r>
              <a:rPr lang="pt-BR" sz="1400" dirty="0"/>
              <a:t>As ideias devem ser acolhidas sem julgamento. Todas as ideias pensadas são válidas</a:t>
            </a:r>
            <a:r>
              <a:rPr lang="pt-BR" sz="1400" dirty="0" smtClean="0"/>
              <a:t>;</a:t>
            </a:r>
          </a:p>
          <a:p>
            <a:pPr fontAlgn="base"/>
            <a:endParaRPr lang="pt-BR" sz="1400" dirty="0"/>
          </a:p>
          <a:p>
            <a:pPr fontAlgn="base"/>
            <a:r>
              <a:rPr lang="pt-BR" sz="1400" b="1" dirty="0"/>
              <a:t>Incentive a </a:t>
            </a:r>
            <a:r>
              <a:rPr lang="pt-BR" sz="1400" b="1" dirty="0" smtClean="0"/>
              <a:t>criatividade</a:t>
            </a:r>
            <a:endParaRPr lang="pt-BR" sz="1400" b="1" dirty="0"/>
          </a:p>
          <a:p>
            <a:pPr fontAlgn="base"/>
            <a:r>
              <a:rPr lang="pt-BR" sz="1400" dirty="0"/>
              <a:t>Combata a inibição para aumentar o número de ideias</a:t>
            </a:r>
            <a:r>
              <a:rPr lang="pt-BR" sz="1400" dirty="0" smtClean="0"/>
              <a:t>;</a:t>
            </a:r>
          </a:p>
          <a:p>
            <a:pPr fontAlgn="base"/>
            <a:endParaRPr lang="pt-BR" sz="1400" dirty="0"/>
          </a:p>
          <a:p>
            <a:pPr fontAlgn="base"/>
            <a:r>
              <a:rPr lang="pt-BR" sz="1400" b="1" dirty="0" smtClean="0"/>
              <a:t>Quantidade</a:t>
            </a:r>
            <a:endParaRPr lang="pt-BR" sz="1400" b="1" dirty="0"/>
          </a:p>
          <a:p>
            <a:pPr fontAlgn="base"/>
            <a:r>
              <a:rPr lang="pt-BR" sz="1400" dirty="0"/>
              <a:t>Quanto mais ideias forem geradas, maior a chance de qualidade</a:t>
            </a:r>
            <a:r>
              <a:rPr lang="pt-BR" sz="1400" dirty="0" smtClean="0"/>
              <a:t>;</a:t>
            </a:r>
          </a:p>
          <a:p>
            <a:pPr fontAlgn="base"/>
            <a:endParaRPr lang="pt-BR" sz="1400" dirty="0"/>
          </a:p>
          <a:p>
            <a:pPr fontAlgn="base"/>
            <a:r>
              <a:rPr lang="pt-BR" sz="1400" b="1" dirty="0" smtClean="0"/>
              <a:t>Contribuição</a:t>
            </a:r>
            <a:endParaRPr lang="pt-BR" sz="1400" b="1" dirty="0"/>
          </a:p>
          <a:p>
            <a:pPr fontAlgn="base"/>
            <a:r>
              <a:rPr lang="pt-BR" sz="1400" dirty="0"/>
              <a:t>O aperfeiçoamento das ideias surge quando interagimos na ideia do outro. É importante encorajar a construção e reconstrução de ideias.</a:t>
            </a:r>
          </a:p>
          <a:p>
            <a:pPr fontAlgn="base"/>
            <a:endParaRPr lang="pt-BR" sz="1400" dirty="0"/>
          </a:p>
          <a:p>
            <a:pPr fontAlgn="base"/>
            <a:endParaRPr lang="pt-BR" sz="1400" dirty="0"/>
          </a:p>
          <a:p>
            <a:pPr fontAlgn="base"/>
            <a:endParaRPr lang="pt-BR" sz="1400" dirty="0"/>
          </a:p>
          <a:p>
            <a:pPr fontAlgn="base"/>
            <a:endParaRPr lang="pt-BR" sz="1400" dirty="0"/>
          </a:p>
          <a:p>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6337873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Programa 5S</a:t>
            </a:r>
          </a:p>
          <a:p>
            <a:pPr fontAlgn="base"/>
            <a:r>
              <a:rPr lang="pt-BR" sz="1400" dirty="0"/>
              <a:t>Os 5S são de </a:t>
            </a:r>
            <a:r>
              <a:rPr lang="pt-BR" sz="1400" i="1" dirty="0"/>
              <a:t>Seiri, Seiton, Seiso, Seiketsu</a:t>
            </a:r>
            <a:r>
              <a:rPr lang="pt-BR" sz="1400" dirty="0"/>
              <a:t> e </a:t>
            </a:r>
            <a:r>
              <a:rPr lang="pt-BR" sz="1400" i="1" dirty="0"/>
              <a:t>Shitsuke</a:t>
            </a:r>
            <a:r>
              <a:rPr lang="pt-BR" sz="1400" dirty="0"/>
              <a:t>, traduzido em classificar, organizar, limpar, padronizar e manter, respectivamente. É uma ferramenta de qualidade que objetiva manter os ambientes sempre organizados, limpos e produtivos.</a:t>
            </a:r>
          </a:p>
          <a:p>
            <a:pPr fontAlgn="base"/>
            <a:r>
              <a:rPr lang="pt-BR" sz="1400" dirty="0"/>
              <a:t>O sequenciamento de cada “S” promove a qualidade total do ambiente, sendo:</a:t>
            </a:r>
          </a:p>
          <a:p>
            <a:pPr fontAlgn="base"/>
            <a:endParaRPr lang="pt-BR" sz="1400" dirty="0" smtClean="0"/>
          </a:p>
          <a:p>
            <a:pPr fontAlgn="base"/>
            <a:r>
              <a:rPr lang="pt-BR" sz="1400" b="1" dirty="0"/>
              <a:t>1. Seiri (classificar)</a:t>
            </a:r>
          </a:p>
          <a:p>
            <a:pPr fontAlgn="base"/>
            <a:r>
              <a:rPr lang="pt-BR" sz="1400" dirty="0"/>
              <a:t>–</a:t>
            </a:r>
            <a:endParaRPr lang="pt-BR" sz="1400" b="1" dirty="0"/>
          </a:p>
          <a:p>
            <a:pPr fontAlgn="base"/>
            <a:r>
              <a:rPr lang="pt-BR" sz="1400" dirty="0"/>
              <a:t>Objetiva descartar tudo o que não é necessário ao ambiente, como materiais quebrados, obsoletos, sem utilidade para o setor, estocados em excesso e já utilizados. A ação resulta em visibilidade do material que realmente se usa, liberação de espaços, compras desnecessárias, espaços mais limpos e aumento da produtividade</a:t>
            </a:r>
            <a:r>
              <a:rPr lang="pt-BR" sz="1400" dirty="0" smtClean="0"/>
              <a:t>.</a:t>
            </a:r>
          </a:p>
          <a:p>
            <a:pPr fontAlgn="base"/>
            <a:endParaRPr lang="pt-BR" sz="1400" dirty="0"/>
          </a:p>
          <a:p>
            <a:pPr fontAlgn="base"/>
            <a:r>
              <a:rPr lang="pt-BR" sz="1400" b="1" dirty="0"/>
              <a:t>2. Seiton (organizar)</a:t>
            </a:r>
          </a:p>
          <a:p>
            <a:pPr fontAlgn="base"/>
            <a:r>
              <a:rPr lang="pt-BR" sz="1400" dirty="0"/>
              <a:t>–</a:t>
            </a:r>
            <a:endParaRPr lang="pt-BR" sz="1400" b="1" dirty="0"/>
          </a:p>
          <a:p>
            <a:pPr fontAlgn="base"/>
            <a:r>
              <a:rPr lang="pt-BR" sz="1400" dirty="0"/>
              <a:t>Arrumar e ordenar o ambiente. Definir lugares e identificação de cada material, equipamento, ferramenta, móveis etc., e definir critérios para uso. A ação resulta em </a:t>
            </a:r>
            <a:r>
              <a:rPr lang="pt-BR" sz="1400" dirty="0" smtClean="0"/>
              <a:t>diminuir </a:t>
            </a:r>
            <a:r>
              <a:rPr lang="pt-BR" sz="1400" dirty="0"/>
              <a:t>o tempo de busca de materiais e equipamentos, racionaliza a execução de tarefas, diminui esforço físico e evita estoque em duplicidade.</a:t>
            </a:r>
          </a:p>
          <a:p>
            <a:pPr fontAlgn="base"/>
            <a:endParaRPr lang="pt-BR" sz="1400" dirty="0" smtClean="0"/>
          </a:p>
          <a:p>
            <a:pPr fontAlgn="base"/>
            <a:r>
              <a:rPr lang="pt-BR" sz="1400" b="1" dirty="0"/>
              <a:t>3. Seiso (limpar)</a:t>
            </a:r>
          </a:p>
          <a:p>
            <a:pPr fontAlgn="base"/>
            <a:r>
              <a:rPr lang="pt-BR" sz="1400" dirty="0"/>
              <a:t>–</a:t>
            </a:r>
            <a:endParaRPr lang="pt-BR" sz="1400" b="1" dirty="0"/>
          </a:p>
          <a:p>
            <a:pPr fontAlgn="base"/>
            <a:r>
              <a:rPr lang="pt-BR" sz="1400" dirty="0"/>
              <a:t>Deixar o ambiente limpo. Desenvolver hábitos de limpeza para pessoas, máquinas, equipamentos e o que for utilizado. Resulta em ambientes mais saudáveis, agradáveis, melhora a imagem e incrementa a qualidade de vida.</a:t>
            </a:r>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3796679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4. Seiketsu (padronizar)</a:t>
            </a:r>
          </a:p>
          <a:p>
            <a:pPr fontAlgn="base"/>
            <a:r>
              <a:rPr lang="pt-BR" sz="1400" dirty="0"/>
              <a:t>–</a:t>
            </a:r>
            <a:endParaRPr lang="pt-BR" sz="1400" b="1" dirty="0"/>
          </a:p>
          <a:p>
            <a:pPr fontAlgn="base"/>
            <a:r>
              <a:rPr lang="pt-BR" sz="1400" dirty="0"/>
              <a:t>Manter os resultados obtidos, padronizando as ações e provendo o gerenciamento de manutenções. Resulta em redução de acidentes, ambientes organizados e limpos, eleva o nível de satisfação dos funcionários e facilita as relações humanas</a:t>
            </a:r>
            <a:r>
              <a:rPr lang="pt-BR" sz="1400" dirty="0" smtClean="0"/>
              <a:t>.</a:t>
            </a:r>
          </a:p>
          <a:p>
            <a:pPr fontAlgn="base"/>
            <a:endParaRPr lang="pt-BR" sz="1400" dirty="0"/>
          </a:p>
          <a:p>
            <a:pPr fontAlgn="base"/>
            <a:r>
              <a:rPr lang="pt-BR" sz="1400" b="1" dirty="0"/>
              <a:t>5. Shitsuke (manter)</a:t>
            </a:r>
          </a:p>
          <a:p>
            <a:pPr fontAlgn="base"/>
            <a:r>
              <a:rPr lang="pt-BR" sz="1400" dirty="0"/>
              <a:t>–</a:t>
            </a:r>
            <a:endParaRPr lang="pt-BR" sz="1400" b="1" dirty="0"/>
          </a:p>
          <a:p>
            <a:pPr fontAlgn="base"/>
            <a:r>
              <a:rPr lang="pt-BR" sz="1400" dirty="0"/>
              <a:t>Cumprir o que foi estabelecido, ter disciplina. Resulta em todos os fatores anteriores e garante a qualidade obtida.</a:t>
            </a:r>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6041966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Histograma</a:t>
            </a:r>
          </a:p>
          <a:p>
            <a:pPr fontAlgn="base"/>
            <a:r>
              <a:rPr lang="pt-BR" sz="1400" dirty="0"/>
              <a:t>Essa ferramenta apresenta, de forma gráfica, os dados numéricos. A distribuição dos dados em faixas ou categorias de maneira gráfica facilita o entendimento nos estudos estatísticos, conforme ilustra o Gráfico 1. </a:t>
            </a:r>
            <a:endParaRPr lang="pt-BR" sz="1400" dirty="0" smtClean="0"/>
          </a:p>
          <a:p>
            <a:pPr fontAlgn="base"/>
            <a:endParaRPr lang="pt-BR" sz="1400" dirty="0"/>
          </a:p>
          <a:p>
            <a:pPr fontAlgn="base"/>
            <a:r>
              <a:rPr lang="pt-BR" sz="1400" dirty="0" smtClean="0"/>
              <a:t>Pode </a:t>
            </a:r>
            <a:r>
              <a:rPr lang="pt-BR" sz="1400" dirty="0"/>
              <a:t>ser utilizado para apresentar a distribuição de variáveis, como: número de defeitos por entrega; utilização de recursos; número de falhas; e teste de durabilidade.</a:t>
            </a:r>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359837" y="3656856"/>
            <a:ext cx="5899690" cy="4752528"/>
          </a:xfrm>
          <a:prstGeom prst="rect">
            <a:avLst/>
          </a:prstGeom>
        </p:spPr>
      </p:pic>
    </p:spTree>
    <p:extLst>
      <p:ext uri="{BB962C8B-B14F-4D97-AF65-F5344CB8AC3E}">
        <p14:creationId xmlns:p14="http://schemas.microsoft.com/office/powerpoint/2010/main" val="1535973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Matriz de responsabilidade</a:t>
            </a:r>
          </a:p>
          <a:p>
            <a:pPr fontAlgn="base"/>
            <a:r>
              <a:rPr lang="pt-BR" sz="1400" dirty="0"/>
              <a:t>O objetivo dessa ferramenta é mostrar os recursos alocados nos projetos, suas funções e responsabilidades. As funções são atribuídas a quem faz, e as responsabilidades, a quem decide. </a:t>
            </a:r>
            <a:endParaRPr lang="pt-BR" sz="1400" dirty="0" smtClean="0"/>
          </a:p>
          <a:p>
            <a:pPr fontAlgn="base"/>
            <a:endParaRPr lang="pt-BR" sz="1400" dirty="0"/>
          </a:p>
          <a:p>
            <a:pPr fontAlgn="base"/>
            <a:r>
              <a:rPr lang="pt-BR" sz="1400" dirty="0" smtClean="0"/>
              <a:t>O </a:t>
            </a:r>
            <a:r>
              <a:rPr lang="pt-BR" sz="1400" dirty="0"/>
              <a:t>formato matricial favorece a visualização de quem está designado ao trabalho, além do trabalho designado a todos. O gráfico Raci (responsável pela execução e pela aprovação, se consultado e informado) pode exemplificar a matriz, conforme a Tabela 3.</a:t>
            </a:r>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4" name="Imagem 3"/>
          <p:cNvPicPr>
            <a:picLocks noChangeAspect="1"/>
          </p:cNvPicPr>
          <p:nvPr/>
        </p:nvPicPr>
        <p:blipFill>
          <a:blip r:embed="rId7"/>
          <a:stretch>
            <a:fillRect/>
          </a:stretch>
        </p:blipFill>
        <p:spPr>
          <a:xfrm>
            <a:off x="388748" y="3872880"/>
            <a:ext cx="5871841" cy="3732475"/>
          </a:xfrm>
          <a:prstGeom prst="rect">
            <a:avLst/>
          </a:prstGeom>
        </p:spPr>
      </p:pic>
    </p:spTree>
    <p:extLst>
      <p:ext uri="{BB962C8B-B14F-4D97-AF65-F5344CB8AC3E}">
        <p14:creationId xmlns:p14="http://schemas.microsoft.com/office/powerpoint/2010/main" val="31180792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Organograma</a:t>
            </a:r>
          </a:p>
          <a:p>
            <a:pPr fontAlgn="base"/>
            <a:r>
              <a:rPr lang="pt-BR" sz="1400" dirty="0"/>
              <a:t>Representa de forma gráfica a estrutura hierárquica da organização, facilitando a visualização de como estão estruturados os setores, como se comunicam, quantos e quais são, além do nível de decisão. </a:t>
            </a:r>
            <a:endParaRPr lang="pt-BR" sz="1400" dirty="0" smtClean="0"/>
          </a:p>
          <a:p>
            <a:pPr fontAlgn="base"/>
            <a:endParaRPr lang="pt-BR" sz="1400" dirty="0"/>
          </a:p>
          <a:p>
            <a:pPr fontAlgn="base"/>
            <a:r>
              <a:rPr lang="pt-BR" sz="1400" dirty="0" smtClean="0"/>
              <a:t>Pode </a:t>
            </a:r>
            <a:r>
              <a:rPr lang="pt-BR" sz="1400" dirty="0"/>
              <a:t>representar também a hierarquia na equipe dentro de uma atividade no projeto. Pode ser formal ou informal, ter mais detalhamento ou menos, conforme necessidade da representação do projeto. O Diagrama 15 demostra um organograma.</a:t>
            </a:r>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357443" y="3872880"/>
            <a:ext cx="5919683" cy="4176464"/>
          </a:xfrm>
          <a:prstGeom prst="rect">
            <a:avLst/>
          </a:prstGeom>
        </p:spPr>
      </p:pic>
    </p:spTree>
    <p:extLst>
      <p:ext uri="{BB962C8B-B14F-4D97-AF65-F5344CB8AC3E}">
        <p14:creationId xmlns:p14="http://schemas.microsoft.com/office/powerpoint/2010/main" val="15138103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Entrevista</a:t>
            </a:r>
          </a:p>
          <a:p>
            <a:pPr fontAlgn="base"/>
            <a:r>
              <a:rPr lang="pt-BR" sz="1400" dirty="0"/>
              <a:t>É uma ferramenta de coleta de dados, através de conversa formal ou informal, para obter informação das partes interessadas ou pessoas relevantes ao projeto. </a:t>
            </a:r>
            <a:endParaRPr lang="pt-BR" sz="1400" dirty="0" smtClean="0"/>
          </a:p>
          <a:p>
            <a:pPr fontAlgn="base"/>
            <a:endParaRPr lang="pt-BR" sz="1400" dirty="0"/>
          </a:p>
          <a:p>
            <a:pPr fontAlgn="base"/>
            <a:r>
              <a:rPr lang="pt-BR" sz="1400" dirty="0" smtClean="0"/>
              <a:t>As </a:t>
            </a:r>
            <a:r>
              <a:rPr lang="pt-BR" sz="1400" dirty="0"/>
              <a:t>entrevistas podem ser individuais ou em grupo, tendo o entrevistador o cuidado de apresentar objetivos claros e relevantes para o projeto e registrar as respostas. </a:t>
            </a:r>
            <a:endParaRPr lang="pt-BR" sz="1400" dirty="0" smtClean="0"/>
          </a:p>
          <a:p>
            <a:pPr fontAlgn="base"/>
            <a:endParaRPr lang="pt-BR" sz="1400" dirty="0"/>
          </a:p>
          <a:p>
            <a:pPr fontAlgn="base"/>
            <a:r>
              <a:rPr lang="pt-BR" sz="1400" dirty="0" smtClean="0"/>
              <a:t>Auxiliam </a:t>
            </a:r>
            <a:r>
              <a:rPr lang="pt-BR" sz="1400" dirty="0"/>
              <a:t>na identificação e detalhamento das entregas, e na obtenção de informações específicas e confidentes</a:t>
            </a:r>
            <a:r>
              <a:rPr lang="pt-BR" sz="1400" dirty="0" smtClean="0"/>
              <a:t>.</a:t>
            </a:r>
          </a:p>
          <a:p>
            <a:pPr fontAlgn="base"/>
            <a:endParaRPr lang="pt-BR" sz="1400" dirty="0"/>
          </a:p>
          <a:p>
            <a:pPr fontAlgn="base"/>
            <a:r>
              <a:rPr lang="pt-BR" sz="1400" dirty="0"/>
              <a:t>O entrevistador deve preparar um roteiro a ser seguido e utilizar técnicas que possam “destravar” o entrevistado, estando atento para escutar e anotar as respostas com clareza. </a:t>
            </a:r>
            <a:endParaRPr lang="pt-BR" sz="1400" dirty="0" smtClean="0"/>
          </a:p>
          <a:p>
            <a:pPr fontAlgn="base"/>
            <a:endParaRPr lang="pt-BR" sz="1400" dirty="0"/>
          </a:p>
          <a:p>
            <a:pPr fontAlgn="base"/>
            <a:r>
              <a:rPr lang="pt-BR" sz="1400" dirty="0" smtClean="0"/>
              <a:t>O </a:t>
            </a:r>
            <a:r>
              <a:rPr lang="pt-BR" sz="1400" dirty="0"/>
              <a:t>relatório da entrevista deve ser elaborado para a comunicação da equipe e fará parte da documentação do projeto</a:t>
            </a:r>
            <a:r>
              <a:rPr lang="pt-BR" sz="1400" dirty="0" smtClean="0"/>
              <a:t>.</a:t>
            </a:r>
          </a:p>
          <a:p>
            <a:pPr fontAlgn="base"/>
            <a:endParaRPr lang="pt-BR" sz="1400" dirty="0"/>
          </a:p>
          <a:p>
            <a:pPr fontAlgn="base"/>
            <a:r>
              <a:rPr lang="pt-BR" sz="1400" dirty="0"/>
              <a:t>Muitas são as ferramentas disponíveis para o suporte ao gerenciamento de projetos. Suas aplicações são sugeridas na descrição dos processos nos projetos</a:t>
            </a:r>
            <a:r>
              <a:rPr lang="pt-BR" sz="1400" dirty="0" smtClean="0"/>
              <a:t>.</a:t>
            </a:r>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8438341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Os conteúdos apresentados nesta unidade demostram os cuidados básicos necessários que as organizações precisam adquirir para gerenciarem seus projetos. </a:t>
            </a:r>
            <a:endParaRPr lang="pt-BR" sz="1400" dirty="0" smtClean="0"/>
          </a:p>
          <a:p>
            <a:pPr fontAlgn="base"/>
            <a:endParaRPr lang="pt-BR" sz="1400" dirty="0"/>
          </a:p>
          <a:p>
            <a:pPr fontAlgn="base"/>
            <a:r>
              <a:rPr lang="pt-BR" sz="1400" dirty="0" smtClean="0"/>
              <a:t>Gerenciar </a:t>
            </a:r>
            <a:r>
              <a:rPr lang="pt-BR" sz="1400" dirty="0"/>
              <a:t>implica em controlar, planejar, definir e avaliar ações e agir na hora certa para produzir seu sucesso. Igualmente ao projeto, que produz um resultado único, suas lições também são únicas e devem aumentar a base de conhecimento de lições aprendidas</a:t>
            </a:r>
            <a:r>
              <a:rPr lang="pt-BR" sz="1400" dirty="0" smtClean="0"/>
              <a:t>.</a:t>
            </a:r>
          </a:p>
          <a:p>
            <a:pPr fontAlgn="base"/>
            <a:endParaRPr lang="pt-BR" sz="1400" dirty="0"/>
          </a:p>
          <a:p>
            <a:pPr fontAlgn="base"/>
            <a:r>
              <a:rPr lang="pt-BR" sz="1400" dirty="0"/>
              <a:t>O conhecimento e a experiência em projetos não devem negligenciar a importância das regras e documentos que devemos produzir. </a:t>
            </a:r>
            <a:endParaRPr lang="pt-BR" sz="1400" dirty="0" smtClean="0"/>
          </a:p>
          <a:p>
            <a:pPr fontAlgn="base"/>
            <a:endParaRPr lang="pt-BR" sz="1400" dirty="0"/>
          </a:p>
          <a:p>
            <a:pPr fontAlgn="base"/>
            <a:r>
              <a:rPr lang="pt-BR" sz="1400" dirty="0" smtClean="0"/>
              <a:t>O </a:t>
            </a:r>
            <a:r>
              <a:rPr lang="pt-BR" sz="1400" dirty="0"/>
              <a:t>gerente de projetos é o líder encarregado para “orquestrar” todas partes envolvidas e interessadas. </a:t>
            </a:r>
            <a:endParaRPr lang="pt-BR" sz="1400" dirty="0" smtClean="0"/>
          </a:p>
          <a:p>
            <a:pPr fontAlgn="base"/>
            <a:endParaRPr lang="pt-BR" sz="1400" dirty="0"/>
          </a:p>
          <a:p>
            <a:pPr fontAlgn="base"/>
            <a:r>
              <a:rPr lang="pt-BR" sz="1400" dirty="0" smtClean="0"/>
              <a:t>O </a:t>
            </a:r>
            <a:r>
              <a:rPr lang="pt-BR" sz="1400" dirty="0"/>
              <a:t>projeto é um ciclo com início, meio e fim, construído em fases que são acompanhadas, analisadas e modificadas para produzir o resultado final esperado</a:t>
            </a:r>
            <a:r>
              <a:rPr lang="pt-BR" sz="1400" dirty="0" smtClean="0"/>
              <a:t>.</a:t>
            </a:r>
          </a:p>
          <a:p>
            <a:pPr fontAlgn="base"/>
            <a:endParaRPr lang="pt-BR" sz="1400" dirty="0"/>
          </a:p>
          <a:p>
            <a:pPr fontAlgn="base"/>
            <a:r>
              <a:rPr lang="pt-BR" sz="1400" dirty="0"/>
              <a:t>Muitas são as ferramentas e técnicas que são utilizadas para dar suporte ao gerenciamento dos processos, facilitando a coleta de dados, análise de processos, controle de recursos, entre outros.</a:t>
            </a:r>
          </a:p>
          <a:p>
            <a:pPr fontAlgn="base"/>
            <a:r>
              <a:rPr lang="pt-BR" sz="1400" dirty="0"/>
              <a:t/>
            </a:r>
            <a:br>
              <a:rPr lang="pt-BR" sz="1400" dirty="0"/>
            </a:br>
            <a:endParaRPr lang="pt-BR" sz="1400" dirty="0"/>
          </a:p>
          <a:p>
            <a:pPr fontAlgn="base"/>
            <a:endParaRPr lang="pt-BR" sz="1400" dirty="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Resumo</a:t>
              </a:r>
              <a:endParaRPr lang="pt-BR" b="1"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Resumo</a:t>
              </a:r>
              <a:endParaRPr lang="pt-BR" dirty="0"/>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40241013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REFERÊNCIAS </a:t>
            </a:r>
            <a:r>
              <a:rPr lang="pt-BR" sz="1400" b="1" dirty="0" smtClean="0"/>
              <a:t>BIBLIOGRÁFICAS</a:t>
            </a:r>
          </a:p>
          <a:p>
            <a:pPr fontAlgn="base"/>
            <a:endParaRPr lang="pt-BR" sz="1400" b="1" dirty="0"/>
          </a:p>
          <a:p>
            <a:pPr fontAlgn="base"/>
            <a:r>
              <a:rPr lang="pt-BR" sz="1400" b="1" dirty="0"/>
              <a:t>9 PROJETOS MAIS LEGAIS E MAIS CAROS DO MUNDO! </a:t>
            </a:r>
            <a:r>
              <a:rPr lang="pt-BR" sz="1400" dirty="0"/>
              <a:t>Postado por #Refúgio Mental. (12min. 27s.). son. color. port. Disponível em: &lt;</a:t>
            </a:r>
            <a:r>
              <a:rPr lang="pt-BR" sz="1400" dirty="0">
                <a:hlinkClick r:id="rId5"/>
              </a:rPr>
              <a:t>https://youtu.be/uuXkLjYS-KY</a:t>
            </a:r>
            <a:r>
              <a:rPr lang="pt-BR" sz="1400" dirty="0"/>
              <a:t>&gt;. Acesso em: 23 fev. 2019</a:t>
            </a:r>
            <a:r>
              <a:rPr lang="pt-BR" sz="1400" dirty="0" smtClean="0"/>
              <a:t>.</a:t>
            </a:r>
          </a:p>
          <a:p>
            <a:pPr fontAlgn="base"/>
            <a:endParaRPr lang="pt-BR" sz="1400" dirty="0"/>
          </a:p>
          <a:p>
            <a:pPr fontAlgn="base"/>
            <a:r>
              <a:rPr lang="pt-BR" sz="1400" dirty="0"/>
              <a:t>CRISPINO, L. </a:t>
            </a:r>
            <a:r>
              <a:rPr lang="pt-BR" sz="1400" b="1" dirty="0"/>
              <a:t>Qual é a diferença entre hard skills e soft skills? </a:t>
            </a:r>
            <a:r>
              <a:rPr lang="pt-BR" sz="1400" dirty="0"/>
              <a:t>2017. Disponível em: &lt;</a:t>
            </a:r>
            <a:r>
              <a:rPr lang="pt-BR" sz="1400" dirty="0">
                <a:hlinkClick r:id="rId6"/>
              </a:rPr>
              <a:t>https://exame.abril.com.br/carreira/qual-e-a-diferenca-entre-hard-skills-e-soft-skills/</a:t>
            </a:r>
            <a:r>
              <a:rPr lang="pt-BR" sz="1400" dirty="0"/>
              <a:t>&gt;. Acesso em: 20 fev. 2019</a:t>
            </a:r>
            <a:r>
              <a:rPr lang="pt-BR" sz="1400" dirty="0" smtClean="0"/>
              <a:t>.</a:t>
            </a:r>
          </a:p>
          <a:p>
            <a:pPr fontAlgn="base"/>
            <a:endParaRPr lang="pt-BR" sz="1400" dirty="0"/>
          </a:p>
          <a:p>
            <a:pPr fontAlgn="base"/>
            <a:r>
              <a:rPr lang="pt-BR" sz="1400" dirty="0"/>
              <a:t>DAYCHOUM, M. </a:t>
            </a:r>
            <a:r>
              <a:rPr lang="pt-BR" sz="1400" b="1" dirty="0"/>
              <a:t>40 + 20 Ferramentas e Técnicas de Gerenciamento</a:t>
            </a:r>
            <a:r>
              <a:rPr lang="pt-BR" sz="1400" dirty="0"/>
              <a:t>. 7. ed. Rio de Janeiro: Brasport, 2018</a:t>
            </a:r>
            <a:r>
              <a:rPr lang="pt-BR" sz="1400" dirty="0" smtClean="0"/>
              <a:t>.</a:t>
            </a:r>
          </a:p>
          <a:p>
            <a:pPr fontAlgn="base"/>
            <a:endParaRPr lang="pt-BR" sz="1400" dirty="0"/>
          </a:p>
          <a:p>
            <a:pPr fontAlgn="base"/>
            <a:r>
              <a:rPr lang="pt-BR" sz="1400" dirty="0"/>
              <a:t>DAYCHOUM, M. </a:t>
            </a:r>
            <a:r>
              <a:rPr lang="pt-BR" sz="1400" b="1" dirty="0"/>
              <a:t>40 + 8 Ferramentas e Técnicas de Gerenciamento</a:t>
            </a:r>
            <a:r>
              <a:rPr lang="pt-BR" sz="1400" dirty="0"/>
              <a:t>. 4. ed. Rio de Janeiro: Brasport, 2012</a:t>
            </a:r>
            <a:r>
              <a:rPr lang="pt-BR" sz="1400" dirty="0" smtClean="0"/>
              <a:t>.</a:t>
            </a:r>
          </a:p>
          <a:p>
            <a:pPr fontAlgn="base"/>
            <a:endParaRPr lang="pt-BR" sz="1400" dirty="0"/>
          </a:p>
          <a:p>
            <a:pPr fontAlgn="base"/>
            <a:r>
              <a:rPr lang="pt-BR" sz="1400" dirty="0"/>
              <a:t>ENDEAVOR. </a:t>
            </a:r>
            <a:r>
              <a:rPr lang="pt-BR" sz="1400" b="1" dirty="0"/>
              <a:t>5S: seu ambiente de trabalho mais organizado em cinco etapas</a:t>
            </a:r>
            <a:r>
              <a:rPr lang="pt-BR" sz="1400" dirty="0"/>
              <a:t>. 2018. Disponível em: &lt;</a:t>
            </a:r>
            <a:r>
              <a:rPr lang="pt-BR" sz="1400" dirty="0">
                <a:hlinkClick r:id="rId7"/>
              </a:rPr>
              <a:t>https://endeavor.org.br/estrategia-e-gestao/5s/?gclid=Cj0KCQiA2L7jBRCBARIsAPeAsaN5z-0mJHANoBaEhyZF52KYUPkay5F1gPdm0sfSxYktI7WK5w3fTRQaAvu_EALw_wcB</a:t>
            </a:r>
            <a:r>
              <a:rPr lang="pt-BR" sz="1400" dirty="0"/>
              <a:t>&gt;. Acesso em: 23/02/2019</a:t>
            </a:r>
            <a:r>
              <a:rPr lang="pt-BR" sz="1400" dirty="0" smtClean="0"/>
              <a:t>.</a:t>
            </a:r>
          </a:p>
          <a:p>
            <a:pPr fontAlgn="base"/>
            <a:endParaRPr lang="pt-BR" sz="1400" dirty="0"/>
          </a:p>
          <a:p>
            <a:pPr fontAlgn="base"/>
            <a:r>
              <a:rPr lang="pt-BR" sz="1400" dirty="0"/>
              <a:t>ENDEAVOR. </a:t>
            </a:r>
            <a:r>
              <a:rPr lang="pt-BR" sz="1400" b="1" dirty="0"/>
              <a:t>Uma espiada na grama do vizinho, ou: como fazer benchmarking</a:t>
            </a:r>
            <a:r>
              <a:rPr lang="pt-BR" sz="1400" dirty="0"/>
              <a:t>. 2018. Disponível em: &lt;</a:t>
            </a:r>
            <a:r>
              <a:rPr lang="pt-BR" sz="1400" dirty="0">
                <a:hlinkClick r:id="rId8"/>
              </a:rPr>
              <a:t>https://endeavor.org.br/estrategia-e-gestao/benchmarking/</a:t>
            </a:r>
            <a:r>
              <a:rPr lang="pt-BR" sz="1400" dirty="0"/>
              <a:t>&gt;. Acesso em: 23 fev. 2019</a:t>
            </a:r>
            <a:r>
              <a:rPr lang="pt-BR" sz="1400" dirty="0" smtClean="0"/>
              <a:t>.</a:t>
            </a: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r>
                <a:rPr lang="pt-BR" b="1" dirty="0" smtClean="0"/>
                <a:t> REFERÊNCIAS BIBLIOGRÁFICAS</a:t>
              </a:r>
              <a:endParaRPr lang="pt-BR" dirty="0"/>
            </a:p>
          </p:txBody>
        </p:sp>
        <p:pic>
          <p:nvPicPr>
            <p:cNvPr id="23" name="Imagem 22"/>
            <p:cNvPicPr>
              <a:picLocks noChangeAspect="1"/>
            </p:cNvPicPr>
            <p:nvPr/>
          </p:nvPicPr>
          <p:blipFill>
            <a:blip r:embed="rId9"/>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3845979" cy="380115"/>
            <a:chOff x="303101" y="1051243"/>
            <a:chExt cx="3845979" cy="380115"/>
          </a:xfrm>
        </p:grpSpPr>
        <p:sp>
          <p:nvSpPr>
            <p:cNvPr id="31" name="Retângulo de cantos arredondados 30"/>
            <p:cNvSpPr/>
            <p:nvPr/>
          </p:nvSpPr>
          <p:spPr>
            <a:xfrm>
              <a:off x="303101" y="1059557"/>
              <a:ext cx="384597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318172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b="1" dirty="0"/>
                <a:t>REFERÊNCIAS BIBLIOGRÁFICAS</a:t>
              </a:r>
              <a:endParaRPr lang="pt-BR" dirty="0"/>
            </a:p>
          </p:txBody>
        </p:sp>
        <p:pic>
          <p:nvPicPr>
            <p:cNvPr id="35" name="Imagem 34"/>
            <p:cNvPicPr>
              <a:picLocks noChangeAspect="1"/>
            </p:cNvPicPr>
            <p:nvPr/>
          </p:nvPicPr>
          <p:blipFill>
            <a:blip r:embed="rId10"/>
            <a:stretch>
              <a:fillRect/>
            </a:stretch>
          </p:blipFill>
          <p:spPr>
            <a:xfrm>
              <a:off x="359837" y="1064975"/>
              <a:ext cx="494678" cy="358069"/>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2432402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3" name="Tabela 2"/>
          <p:cNvGraphicFramePr>
            <a:graphicFrameLocks noGrp="1"/>
          </p:cNvGraphicFramePr>
          <p:nvPr>
            <p:extLst>
              <p:ext uri="{D42A27DB-BD31-4B8C-83A1-F6EECF244321}">
                <p14:modId xmlns:p14="http://schemas.microsoft.com/office/powerpoint/2010/main" val="1582363627"/>
              </p:ext>
            </p:extLst>
          </p:nvPr>
        </p:nvGraphicFramePr>
        <p:xfrm>
          <a:off x="404664" y="1208580"/>
          <a:ext cx="6048672" cy="8737291"/>
        </p:xfrm>
        <a:graphic>
          <a:graphicData uri="http://schemas.openxmlformats.org/drawingml/2006/table">
            <a:tbl>
              <a:tblPr firstRow="1" bandRow="1">
                <a:tableStyleId>{5C22544A-7EE6-4342-B048-85BDC9FD1C3A}</a:tableStyleId>
              </a:tblPr>
              <a:tblGrid>
                <a:gridCol w="5472608"/>
                <a:gridCol w="576064"/>
              </a:tblGrid>
              <a:tr h="583273">
                <a:tc>
                  <a:txBody>
                    <a:bodyPr/>
                    <a:lstStyle/>
                    <a:p>
                      <a:pPr algn="l"/>
                      <a:r>
                        <a:rPr lang="pt-BR" sz="2800" b="1" i="0" kern="1200" baseline="0" dirty="0" smtClean="0">
                          <a:solidFill>
                            <a:schemeClr val="tx1"/>
                          </a:solidFill>
                          <a:latin typeface="Arial" panose="020B0604020202020204" pitchFamily="34" charset="0"/>
                          <a:ea typeface="+mn-ea"/>
                          <a:cs typeface="+mn-cs"/>
                        </a:rPr>
                        <a:t>Índice</a:t>
                      </a:r>
                      <a:endParaRPr lang="pt-BR" sz="2800" b="1"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pt-BR" sz="1800" b="0"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baseline="0" dirty="0" smtClean="0"/>
                        <a:t>Arquiteturas paralelas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pt-BR" sz="1800" b="0" i="0" baseline="0" dirty="0" smtClean="0">
                          <a:latin typeface="Arial" panose="020B0604020202020204" pitchFamily="34" charset="0"/>
                        </a:rPr>
                        <a:t>040</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baseline="0" dirty="0" smtClean="0"/>
                        <a:t>        Multiprocessadores de memória compartilhada.......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Multiprocessadores homogêneos em um chip..........</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        Multiprocessadores heterogêneos em um chip.........</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baseline="0" dirty="0" smtClean="0"/>
                        <a:t>        Tipos de sistemas de processadores paralelos e sua</a:t>
                      </a:r>
                    </a:p>
                    <a:p>
                      <a:pPr algn="l"/>
                      <a:r>
                        <a:rPr lang="pt-BR" baseline="0" dirty="0" smtClean="0"/>
                        <a:t>        organização.................................................................</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046</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Multiprocessadores UMA</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Multiprocessadores NUMA.........................................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048</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Multicomputadores de troca de mensagens..............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Topologias...................................................................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050</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Propriedades...............................................................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Resumo...............................................................................</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REFERÊNCIAS BIBLIOGRÁFICAS...........................................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Exercícios............................................................................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056</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uz 1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5" name="Retângulo 14"/>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7"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1632906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PEINADO</a:t>
            </a:r>
            <a:r>
              <a:rPr lang="pt-BR" sz="1400" dirty="0"/>
              <a:t>, J.; GRAEML, A. R. </a:t>
            </a:r>
            <a:r>
              <a:rPr lang="pt-BR" sz="1400" b="1" dirty="0"/>
              <a:t>Administração da Produção</a:t>
            </a:r>
            <a:r>
              <a:rPr lang="pt-BR" sz="1400" dirty="0"/>
              <a:t>: operações industriais e de serviços. 1. ed. Curitiba: UnicenP, 2007</a:t>
            </a:r>
            <a:r>
              <a:rPr lang="pt-BR" sz="1400" dirty="0" smtClean="0"/>
              <a:t>.</a:t>
            </a:r>
          </a:p>
          <a:p>
            <a:pPr fontAlgn="base"/>
            <a:endParaRPr lang="pt-BR" sz="1400" dirty="0"/>
          </a:p>
          <a:p>
            <a:pPr fontAlgn="base"/>
            <a:r>
              <a:rPr lang="pt-BR" sz="1400" dirty="0"/>
              <a:t>PMI, Project Management Institute.</a:t>
            </a:r>
            <a:r>
              <a:rPr lang="pt-BR" sz="1400" b="1" dirty="0"/>
              <a:t> Um Guia do Conhecimento em Gerenciamento de Projetos (Guia PMBOK)</a:t>
            </a:r>
            <a:r>
              <a:rPr lang="pt-BR" sz="1400" dirty="0"/>
              <a:t>. 6. ed. EUA: Project Management Institute, 2017. </a:t>
            </a:r>
            <a:endParaRPr lang="pt-BR" sz="1400" dirty="0" smtClean="0"/>
          </a:p>
          <a:p>
            <a:pPr fontAlgn="base"/>
            <a:endParaRPr lang="pt-BR" sz="1400" dirty="0"/>
          </a:p>
          <a:p>
            <a:pPr fontAlgn="base"/>
            <a:r>
              <a:rPr lang="pt-BR" sz="1400" dirty="0"/>
              <a:t>PMI, Project Management Institute. </a:t>
            </a:r>
            <a:r>
              <a:rPr lang="pt-BR" sz="1400" b="1" dirty="0"/>
              <a:t>Um Guia do Conhecimento em Gerenciamento de Projetos (Guia PMBOK)</a:t>
            </a:r>
            <a:r>
              <a:rPr lang="pt-BR" sz="1400" dirty="0"/>
              <a:t>. 5. ed. EUA: Project Management Institute, 2013. </a:t>
            </a:r>
            <a:endParaRPr lang="pt-BR" sz="1400" dirty="0" smtClean="0"/>
          </a:p>
          <a:p>
            <a:pPr fontAlgn="base"/>
            <a:endParaRPr lang="pt-BR" sz="1400" dirty="0"/>
          </a:p>
          <a:p>
            <a:pPr fontAlgn="base"/>
            <a:r>
              <a:rPr lang="pt-BR" sz="1400" dirty="0"/>
              <a:t>PROJETO. In: AULETE, C.</a:t>
            </a:r>
            <a:r>
              <a:rPr lang="pt-BR" sz="1400" b="1" dirty="0"/>
              <a:t> Aulete Digital – Dicionário contemporâneo da língua portuguesa</a:t>
            </a:r>
            <a:r>
              <a:rPr lang="pt-BR" sz="1400" dirty="0"/>
              <a:t>. Disponível em: &lt;</a:t>
            </a:r>
            <a:r>
              <a:rPr lang="pt-BR" sz="1400" dirty="0">
                <a:hlinkClick r:id="rId5"/>
              </a:rPr>
              <a:t>http://www.aulete.com.br/projeto</a:t>
            </a:r>
            <a:r>
              <a:rPr lang="pt-BR" sz="1400" dirty="0"/>
              <a:t>&gt;. Acesso em: 20 fev. 2019</a:t>
            </a:r>
            <a:r>
              <a:rPr lang="pt-BR" sz="1400" dirty="0" smtClean="0"/>
              <a:t>.</a:t>
            </a:r>
          </a:p>
          <a:p>
            <a:pPr fontAlgn="base"/>
            <a:endParaRPr lang="pt-BR" sz="1400" dirty="0"/>
          </a:p>
          <a:p>
            <a:pPr fontAlgn="base"/>
            <a:r>
              <a:rPr lang="pt-BR" sz="1400" dirty="0"/>
              <a:t>SEBRAE. </a:t>
            </a:r>
            <a:r>
              <a:rPr lang="pt-BR" sz="1400" b="1" dirty="0"/>
              <a:t>Ciclo PDCA ajuda a melhorar o desempenho dos negócios</a:t>
            </a:r>
            <a:r>
              <a:rPr lang="pt-BR" sz="1400" dirty="0"/>
              <a:t>. Disponível em: &lt;</a:t>
            </a:r>
            <a:r>
              <a:rPr lang="pt-BR" sz="1400" dirty="0">
                <a:hlinkClick r:id="rId6"/>
              </a:rPr>
              <a:t>http://www.sebrae.com.br/sites/PortalSebrae/bis/ciclo-pdca-ajuda-a-melhorar-o-desempenho-dos-negocios,ed8a834b4cc37410VgnVCM2000003c74010aRCRD</a:t>
            </a:r>
            <a:r>
              <a:rPr lang="pt-BR" sz="1400" dirty="0"/>
              <a:t>&gt;. Acesso em: 20 fev. 2019</a:t>
            </a:r>
            <a:r>
              <a:rPr lang="pt-BR" sz="1400" dirty="0" smtClean="0"/>
              <a:t>.</a:t>
            </a:r>
          </a:p>
          <a:p>
            <a:pPr fontAlgn="base"/>
            <a:endParaRPr lang="pt-BR" sz="1400" dirty="0"/>
          </a:p>
          <a:p>
            <a:pPr fontAlgn="base"/>
            <a:r>
              <a:rPr lang="pt-BR" sz="1400" dirty="0"/>
              <a:t>SEBRAE. </a:t>
            </a:r>
            <a:r>
              <a:rPr lang="pt-BR" sz="1400" b="1" dirty="0"/>
              <a:t>Use a matriz F.O.F.A. para corrigir deficiências e melhorar a empresa</a:t>
            </a:r>
            <a:r>
              <a:rPr lang="pt-BR" sz="1400" dirty="0"/>
              <a:t>. Disponível em: &lt;</a:t>
            </a:r>
            <a:r>
              <a:rPr lang="pt-BR" sz="1400" dirty="0">
                <a:hlinkClick r:id="rId7"/>
              </a:rPr>
              <a:t>http://www.sebrae.com.br/sites/PortalSebrae/artigos/use-a-matriz-fofa-para-corrigir-deficiencias-e-melhorar-a-empresa,9cd2798be83ea410VgnVCM2000003c74010aRCRD</a:t>
            </a:r>
            <a:r>
              <a:rPr lang="pt-BR" sz="1400" dirty="0"/>
              <a:t>&gt;. Acesso em: 20 fev. 2019</a:t>
            </a:r>
            <a:r>
              <a:rPr lang="pt-BR" sz="1400" dirty="0" smtClean="0"/>
              <a:t>.</a:t>
            </a:r>
          </a:p>
          <a:p>
            <a:pPr fontAlgn="base"/>
            <a:endParaRPr lang="pt-BR" sz="1400" dirty="0"/>
          </a:p>
          <a:p>
            <a:pPr fontAlgn="base"/>
            <a:r>
              <a:rPr lang="pt-BR" sz="1400" dirty="0"/>
              <a:t>TZU, S. </a:t>
            </a:r>
            <a:r>
              <a:rPr lang="pt-BR" sz="1400" b="1" dirty="0"/>
              <a:t>A arte da guerra</a:t>
            </a:r>
            <a:r>
              <a:rPr lang="pt-BR" sz="1400" dirty="0"/>
              <a:t>. Trad. Sueli Barros Cassal. Porto Alegre: L&amp;PM Editores, 2006.</a:t>
            </a:r>
          </a:p>
          <a:p>
            <a:pPr fontAlgn="base"/>
            <a:r>
              <a:rPr lang="pt-BR" sz="1400" dirty="0"/>
              <a:t/>
            </a:r>
            <a:br>
              <a:rPr lang="pt-BR" sz="1400" dirty="0"/>
            </a:br>
            <a:endParaRPr lang="pt-BR" sz="1400" dirty="0"/>
          </a:p>
          <a:p>
            <a:pPr fontAlgn="base"/>
            <a:endParaRPr lang="pt-BR" sz="1400" dirty="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r>
                <a:rPr lang="pt-BR" b="1" dirty="0" smtClean="0"/>
                <a:t> REFERÊNCIAS BIBLIOGRÁFICAS</a:t>
              </a:r>
              <a:endParaRPr lang="pt-BR" dirty="0"/>
            </a:p>
          </p:txBody>
        </p:sp>
        <p:pic>
          <p:nvPicPr>
            <p:cNvPr id="23" name="Imagem 22"/>
            <p:cNvPicPr>
              <a:picLocks noChangeAspect="1"/>
            </p:cNvPicPr>
            <p:nvPr/>
          </p:nvPicPr>
          <p:blipFill>
            <a:blip r:embed="rId8"/>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3845979" cy="380115"/>
            <a:chOff x="303101" y="1051243"/>
            <a:chExt cx="3845979" cy="380115"/>
          </a:xfrm>
        </p:grpSpPr>
        <p:sp>
          <p:nvSpPr>
            <p:cNvPr id="31" name="Retângulo de cantos arredondados 30"/>
            <p:cNvSpPr/>
            <p:nvPr/>
          </p:nvSpPr>
          <p:spPr>
            <a:xfrm>
              <a:off x="303101" y="1059557"/>
              <a:ext cx="384597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318172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b="1" dirty="0"/>
                <a:t>REFERÊNCIAS BIBLIOGRÁFICAS</a:t>
              </a:r>
              <a:endParaRPr lang="pt-BR" dirty="0"/>
            </a:p>
          </p:txBody>
        </p:sp>
        <p:pic>
          <p:nvPicPr>
            <p:cNvPr id="35" name="Imagem 34"/>
            <p:cNvPicPr>
              <a:picLocks noChangeAspect="1"/>
            </p:cNvPicPr>
            <p:nvPr/>
          </p:nvPicPr>
          <p:blipFill>
            <a:blip r:embed="rId9"/>
            <a:stretch>
              <a:fillRect/>
            </a:stretch>
          </p:blipFill>
          <p:spPr>
            <a:xfrm>
              <a:off x="359837" y="1064975"/>
              <a:ext cx="494678" cy="358069"/>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08658509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smtClean="0"/>
              <a:t>“</a:t>
            </a:r>
            <a:r>
              <a:rPr lang="pt-BR" sz="1200" dirty="0"/>
              <a:t>Para que a gestão de um projeto seja realizada de maneira adequada, é importante o entendimento de alguns conceitos imprescindíveis para conduzir o projeto, reconhecer limites, definir responsabilidades da equipe, fazer as considerações do planejamento, para que as etapas ocorram sem grandes surpresas”.</a:t>
            </a:r>
          </a:p>
          <a:p>
            <a:r>
              <a:rPr lang="pt-BR" sz="1200" dirty="0"/>
              <a:t>Fonte: VALLE, A. B.; SOARES, C. A. P. S.; FINOCCHIO JR, J.; SILVA, L. S. F. Fundamentos do gerenciamento de projetos. Rio de Janeiro: Editora FGV. 2008.</a:t>
            </a:r>
          </a:p>
          <a:p>
            <a:r>
              <a:rPr lang="pt-BR" sz="1200" dirty="0"/>
              <a:t>O gerenciamento eficaz de um projeto garante o seu sucesso. Considerando as informações e conteúdo estudado, ordene as etapas de acordo com as atividades de gerenciamento de projeto.</a:t>
            </a:r>
          </a:p>
          <a:p>
            <a:r>
              <a:rPr lang="pt-BR" sz="1200" dirty="0"/>
              <a:t>( ) Planejamento do Projeto</a:t>
            </a:r>
          </a:p>
          <a:p>
            <a:r>
              <a:rPr lang="pt-BR" sz="1200" dirty="0"/>
              <a:t>( ) Desenvolvimento</a:t>
            </a:r>
          </a:p>
          <a:p>
            <a:r>
              <a:rPr lang="pt-BR" sz="1200" dirty="0"/>
              <a:t>( ) Avaliação do resultado final do projeto</a:t>
            </a:r>
          </a:p>
          <a:p>
            <a:r>
              <a:rPr lang="pt-BR" sz="1200" dirty="0"/>
              <a:t>( ) Definição do objetivo</a:t>
            </a:r>
          </a:p>
          <a:p>
            <a:r>
              <a:rPr lang="pt-BR" sz="1200" dirty="0"/>
              <a:t>( ) Identificação das necessidades</a:t>
            </a:r>
          </a:p>
          <a:p>
            <a:r>
              <a:rPr lang="pt-BR" sz="1200" dirty="0"/>
              <a:t>(  ) Registro histórico</a:t>
            </a:r>
          </a:p>
          <a:p>
            <a:r>
              <a:rPr lang="pt-BR" sz="1200" dirty="0"/>
              <a:t>Agora, assinale a alternativa que apresenta a sequência correta:</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6" name="Imagem 5"/>
          <p:cNvPicPr>
            <a:picLocks noChangeAspect="1"/>
          </p:cNvPicPr>
          <p:nvPr/>
        </p:nvPicPr>
        <p:blipFill>
          <a:blip r:embed="rId6"/>
          <a:stretch>
            <a:fillRect/>
          </a:stretch>
        </p:blipFill>
        <p:spPr>
          <a:xfrm>
            <a:off x="1268760" y="4592084"/>
            <a:ext cx="1608611" cy="861442"/>
          </a:xfrm>
          <a:prstGeom prst="rect">
            <a:avLst/>
          </a:prstGeom>
        </p:spPr>
      </p:pic>
      <p:pic>
        <p:nvPicPr>
          <p:cNvPr id="7" name="Imagem 6"/>
          <p:cNvPicPr>
            <a:picLocks noChangeAspect="1"/>
          </p:cNvPicPr>
          <p:nvPr/>
        </p:nvPicPr>
        <p:blipFill>
          <a:blip r:embed="rId7"/>
          <a:stretch>
            <a:fillRect/>
          </a:stretch>
        </p:blipFill>
        <p:spPr>
          <a:xfrm>
            <a:off x="3665458" y="4592084"/>
            <a:ext cx="1600086" cy="852793"/>
          </a:xfrm>
          <a:prstGeom prst="rect">
            <a:avLst/>
          </a:prstGeom>
        </p:spPr>
      </p:pic>
      <p:pic>
        <p:nvPicPr>
          <p:cNvPr id="8" name="Imagem 7"/>
          <p:cNvPicPr>
            <a:picLocks noChangeAspect="1"/>
          </p:cNvPicPr>
          <p:nvPr/>
        </p:nvPicPr>
        <p:blipFill>
          <a:blip r:embed="rId8"/>
          <a:stretch>
            <a:fillRect/>
          </a:stretch>
        </p:blipFill>
        <p:spPr>
          <a:xfrm>
            <a:off x="522709" y="6321152"/>
            <a:ext cx="4562475" cy="409575"/>
          </a:xfrm>
          <a:prstGeom prst="rect">
            <a:avLst/>
          </a:prstGeom>
        </p:spPr>
      </p:pic>
    </p:spTree>
    <p:extLst>
      <p:ext uri="{BB962C8B-B14F-4D97-AF65-F5344CB8AC3E}">
        <p14:creationId xmlns:p14="http://schemas.microsoft.com/office/powerpoint/2010/main" val="11023476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"O mau tempo vem prejudicando um pouco o andamento das obras no Estádio Germano Krüger, mas a expectativa da diretoria do Operário Ferroviário é que tudo fique pronto até o início do Campeonato Paranaense, que começa no dia 20 de janeiro e vai até o final de abril.”</a:t>
            </a:r>
          </a:p>
          <a:p>
            <a:r>
              <a:rPr lang="pt-BR" sz="1200" dirty="0"/>
              <a:t>Fonte: JORNAL DIÁRIO DOS CAMPOS. Chuva atrapalha obras no Germano Krüger para a temporada 2019. </a:t>
            </a:r>
            <a:r>
              <a:rPr lang="pt-BR" sz="1200" dirty="0" smtClean="0"/>
              <a:t>Muitos </a:t>
            </a:r>
            <a:r>
              <a:rPr lang="pt-BR" sz="1200" dirty="0"/>
              <a:t>fatores, positivos e negativos, podem influenciar o resultado final do projeto. Considerando os fatores limitantes, analise as afirmativas a seguir e </a:t>
            </a:r>
            <a:endParaRPr lang="pt-BR" sz="1200" dirty="0" smtClean="0"/>
          </a:p>
          <a:p>
            <a:endParaRPr lang="pt-BR" sz="1200" dirty="0"/>
          </a:p>
          <a:p>
            <a:r>
              <a:rPr lang="pt-BR" sz="1200" dirty="0" smtClean="0"/>
              <a:t>assinale </a:t>
            </a:r>
            <a:r>
              <a:rPr lang="pt-BR" sz="1200" dirty="0"/>
              <a:t>V para a(s) verdadeira(s) e F para a(s) falsa(s).</a:t>
            </a:r>
          </a:p>
          <a:p>
            <a:r>
              <a:rPr lang="pt-BR" sz="1200" dirty="0"/>
              <a:t>I. ( ) Matriz funcional.</a:t>
            </a:r>
          </a:p>
          <a:p>
            <a:r>
              <a:rPr lang="pt-BR" sz="1200" dirty="0"/>
              <a:t>II. ( ) Cultura de projetos.</a:t>
            </a:r>
          </a:p>
          <a:p>
            <a:r>
              <a:rPr lang="pt-BR" sz="1200" dirty="0"/>
              <a:t>III. ( ) Recursos humanos. </a:t>
            </a:r>
          </a:p>
          <a:p>
            <a:r>
              <a:rPr lang="pt-BR" sz="1200" dirty="0"/>
              <a:t>IV. ( ) Domínio do mercado.</a:t>
            </a:r>
          </a:p>
          <a:p>
            <a:r>
              <a:rPr lang="pt-BR" sz="1200" dirty="0"/>
              <a:t>V. ( ) Processos complexos.</a:t>
            </a:r>
          </a:p>
          <a:p>
            <a:r>
              <a:rPr lang="pt-BR" sz="1200" dirty="0"/>
              <a:t>Agora, assinale a alternativa que possui a sequência correta:</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6"/>
          <a:stretch>
            <a:fillRect/>
          </a:stretch>
        </p:blipFill>
        <p:spPr>
          <a:xfrm>
            <a:off x="1268760" y="4491037"/>
            <a:ext cx="1438275" cy="923925"/>
          </a:xfrm>
          <a:prstGeom prst="rect">
            <a:avLst/>
          </a:prstGeom>
        </p:spPr>
      </p:pic>
      <p:pic>
        <p:nvPicPr>
          <p:cNvPr id="4" name="Imagem 3"/>
          <p:cNvPicPr>
            <a:picLocks noChangeAspect="1"/>
          </p:cNvPicPr>
          <p:nvPr/>
        </p:nvPicPr>
        <p:blipFill>
          <a:blip r:embed="rId7"/>
          <a:stretch>
            <a:fillRect/>
          </a:stretch>
        </p:blipFill>
        <p:spPr>
          <a:xfrm>
            <a:off x="3699867" y="4491037"/>
            <a:ext cx="1457325" cy="923925"/>
          </a:xfrm>
          <a:prstGeom prst="rect">
            <a:avLst/>
          </a:prstGeom>
        </p:spPr>
      </p:pic>
    </p:spTree>
    <p:extLst>
      <p:ext uri="{BB962C8B-B14F-4D97-AF65-F5344CB8AC3E}">
        <p14:creationId xmlns:p14="http://schemas.microsoft.com/office/powerpoint/2010/main" val="24834032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Estrutura do Gerenciamento de Projetos - Diego Macêd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076" y="1335063"/>
            <a:ext cx="6065268" cy="57236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Resultado de imagem para java"/>
          <p:cNvPicPr>
            <a:picLocks noChangeAspect="1" noChangeArrowheads="1"/>
          </p:cNvPicPr>
          <p:nvPr/>
        </p:nvPicPr>
        <p:blipFill>
          <a:blip r:embed="rId4"/>
          <a:srcRect/>
          <a:stretch>
            <a:fillRect/>
          </a:stretch>
        </p:blipFill>
        <p:spPr bwMode="auto">
          <a:xfrm>
            <a:off x="4725144" y="7203488"/>
            <a:ext cx="1643074" cy="2286016"/>
          </a:xfrm>
          <a:prstGeom prst="rect">
            <a:avLst/>
          </a:prstGeom>
          <a:noFill/>
        </p:spPr>
      </p:pic>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Cruz 2"/>
          <p:cNvSpPr/>
          <p:nvPr/>
        </p:nvSpPr>
        <p:spPr>
          <a:xfrm>
            <a:off x="4378214"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0" name="Cruz 1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3283136" y="7203488"/>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3" name="Retângulo 12"/>
          <p:cNvSpPr/>
          <p:nvPr/>
        </p:nvSpPr>
        <p:spPr>
          <a:xfrm>
            <a:off x="4789317" y="7203488"/>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5" name="Retângulo 1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6" name="Retângulo 1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
        <p:nvSpPr>
          <p:cNvPr id="30" name="Retângulo 29"/>
          <p:cNvSpPr/>
          <p:nvPr/>
        </p:nvSpPr>
        <p:spPr>
          <a:xfrm>
            <a:off x="5029161" y="1121924"/>
            <a:ext cx="1720368" cy="492443"/>
          </a:xfrm>
          <a:prstGeom prst="rect">
            <a:avLst/>
          </a:prstGeom>
        </p:spPr>
        <p:txBody>
          <a:bodyPr wrap="square">
            <a:spAutoFit/>
          </a:bodyPr>
          <a:lstStyle/>
          <a:p>
            <a:r>
              <a:rPr lang="pt-BR" sz="1300" dirty="0" smtClean="0"/>
              <a:t>Baixe este projeto </a:t>
            </a:r>
          </a:p>
          <a:p>
            <a:r>
              <a:rPr lang="pt-BR" sz="1300" dirty="0" smtClean="0"/>
              <a:t>em Java no Github.</a:t>
            </a:r>
            <a:endParaRPr lang="pt-BR" sz="1300" dirty="0"/>
          </a:p>
        </p:txBody>
      </p:sp>
      <p:pic>
        <p:nvPicPr>
          <p:cNvPr id="29" name="Picture 2" descr="GitHub lança aplicativo oficial para Android e permite acesso antecipado -  TudoCelular.com"/>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991" t="5073" r="28638" b="3599"/>
          <a:stretch/>
        </p:blipFill>
        <p:spPr bwMode="auto">
          <a:xfrm>
            <a:off x="4795432" y="1208060"/>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24" name="Título 1"/>
          <p:cNvSpPr txBox="1">
            <a:spLocks/>
          </p:cNvSpPr>
          <p:nvPr/>
        </p:nvSpPr>
        <p:spPr>
          <a:xfrm>
            <a:off x="581004" y="11763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kumimoji="0" lang="pt-BR" sz="7200" b="1" i="0" u="none" strike="noStrike" kern="1200" cap="none" spc="0" normalizeH="0" baseline="0" noProof="0" dirty="0" smtClean="0">
                <a:ln>
                  <a:noFill/>
                </a:ln>
                <a:solidFill>
                  <a:schemeClr val="tx1"/>
                </a:solidFill>
                <a:effectLst/>
                <a:uLnTx/>
                <a:uFillTx/>
                <a:latin typeface="+mj-lt"/>
                <a:ea typeface="+mj-ea"/>
                <a:cs typeface="+mj-cs"/>
              </a:rPr>
              <a:t>Fim</a:t>
            </a: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4038100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16" name="Diagrama 15"/>
          <p:cNvGraphicFramePr/>
          <p:nvPr>
            <p:extLst>
              <p:ext uri="{D42A27DB-BD31-4B8C-83A1-F6EECF244321}">
                <p14:modId xmlns:p14="http://schemas.microsoft.com/office/powerpoint/2010/main" val="4163980531"/>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upo 23"/>
          <p:cNvGrpSpPr/>
          <p:nvPr/>
        </p:nvGrpSpPr>
        <p:grpSpPr>
          <a:xfrm>
            <a:off x="345068" y="1804022"/>
            <a:ext cx="6063113" cy="548692"/>
            <a:chOff x="348267" y="1928692"/>
            <a:chExt cx="6063113" cy="548692"/>
          </a:xfrm>
        </p:grpSpPr>
        <p:sp>
          <p:nvSpPr>
            <p:cNvPr id="29" name="Retângulo de cantos arredondados 28"/>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9"/>
            <a:stretch>
              <a:fillRect/>
            </a:stretch>
          </p:blipFill>
          <p:spPr>
            <a:xfrm>
              <a:off x="425771" y="1977444"/>
              <a:ext cx="482949" cy="446489"/>
            </a:xfrm>
            <a:prstGeom prst="rect">
              <a:avLst/>
            </a:prstGeom>
          </p:spPr>
        </p:pic>
      </p:grpSp>
      <p:grpSp>
        <p:nvGrpSpPr>
          <p:cNvPr id="25" name="Grupo 24"/>
          <p:cNvGrpSpPr/>
          <p:nvPr/>
        </p:nvGrpSpPr>
        <p:grpSpPr>
          <a:xfrm>
            <a:off x="345067" y="2451039"/>
            <a:ext cx="6063113" cy="548692"/>
            <a:chOff x="348266" y="2575709"/>
            <a:chExt cx="6063113" cy="548692"/>
          </a:xfrm>
        </p:grpSpPr>
        <p:sp>
          <p:nvSpPr>
            <p:cNvPr id="30" name="Retângulo de cantos arredondados 29"/>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2" name="Imagem 21"/>
            <p:cNvPicPr>
              <a:picLocks noChangeAspect="1"/>
            </p:cNvPicPr>
            <p:nvPr/>
          </p:nvPicPr>
          <p:blipFill rotWithShape="1">
            <a:blip r:embed="rId10"/>
            <a:srcRect l="6321" t="6321" r="6320" b="6320"/>
            <a:stretch/>
          </p:blipFill>
          <p:spPr>
            <a:xfrm>
              <a:off x="401489" y="2597505"/>
              <a:ext cx="579239" cy="505099"/>
            </a:xfrm>
            <a:prstGeom prst="rect">
              <a:avLst/>
            </a:prstGeom>
          </p:spPr>
        </p:pic>
      </p:grpSp>
      <p:grpSp>
        <p:nvGrpSpPr>
          <p:cNvPr id="26" name="Grupo 25"/>
          <p:cNvGrpSpPr/>
          <p:nvPr/>
        </p:nvGrpSpPr>
        <p:grpSpPr>
          <a:xfrm>
            <a:off x="352291" y="3098822"/>
            <a:ext cx="6063113" cy="548692"/>
            <a:chOff x="355490" y="3223492"/>
            <a:chExt cx="6063113" cy="548692"/>
          </a:xfrm>
        </p:grpSpPr>
        <p:sp>
          <p:nvSpPr>
            <p:cNvPr id="31" name="Retângulo de cantos arredondados 30"/>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0" name="Imagem 19"/>
            <p:cNvPicPr>
              <a:picLocks noChangeAspect="1"/>
            </p:cNvPicPr>
            <p:nvPr/>
          </p:nvPicPr>
          <p:blipFill rotWithShape="1">
            <a:blip r:embed="rId11"/>
            <a:srcRect l="9375" t="7251" r="12500" b="8375"/>
            <a:stretch/>
          </p:blipFill>
          <p:spPr>
            <a:xfrm>
              <a:off x="395371" y="3242417"/>
              <a:ext cx="585357" cy="515040"/>
            </a:xfrm>
            <a:prstGeom prst="rect">
              <a:avLst/>
            </a:prstGeom>
          </p:spPr>
        </p:pic>
      </p:grpSp>
      <p:grpSp>
        <p:nvGrpSpPr>
          <p:cNvPr id="35" name="Grupo 34"/>
          <p:cNvGrpSpPr/>
          <p:nvPr/>
        </p:nvGrpSpPr>
        <p:grpSpPr>
          <a:xfrm>
            <a:off x="360026" y="3745839"/>
            <a:ext cx="6063113" cy="548692"/>
            <a:chOff x="363225" y="3870509"/>
            <a:chExt cx="6063113" cy="548692"/>
          </a:xfrm>
        </p:grpSpPr>
        <p:sp>
          <p:nvSpPr>
            <p:cNvPr id="32" name="Retângulo de cantos arredondados 31"/>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1030" name="Picture 6" descr="ícone Livros Livre de Ravenna 3D Icon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upo 35"/>
          <p:cNvGrpSpPr/>
          <p:nvPr/>
        </p:nvGrpSpPr>
        <p:grpSpPr>
          <a:xfrm>
            <a:off x="360026" y="4389010"/>
            <a:ext cx="6063113" cy="548692"/>
            <a:chOff x="363225" y="4513680"/>
            <a:chExt cx="6063113" cy="548692"/>
          </a:xfrm>
        </p:grpSpPr>
        <p:sp>
          <p:nvSpPr>
            <p:cNvPr id="33" name="Retângulo de cantos arredondados 32"/>
            <p:cNvSpPr/>
            <p:nvPr/>
          </p:nvSpPr>
          <p:spPr>
            <a:xfrm>
              <a:off x="363225" y="4513680"/>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Palavras do professor</a:t>
              </a:r>
              <a:endParaRPr lang="pt-BR" dirty="0"/>
            </a:p>
          </p:txBody>
        </p:sp>
        <p:pic>
          <p:nvPicPr>
            <p:cNvPr id="8" name="Imagem 7"/>
            <p:cNvPicPr>
              <a:picLocks noChangeAspect="1"/>
            </p:cNvPicPr>
            <p:nvPr/>
          </p:nvPicPr>
          <p:blipFill rotWithShape="1">
            <a:blip r:embed="rId13"/>
            <a:srcRect t="17852" b="15482"/>
            <a:stretch/>
          </p:blipFill>
          <p:spPr>
            <a:xfrm>
              <a:off x="444154" y="4532664"/>
              <a:ext cx="608582" cy="510724"/>
            </a:xfrm>
            <a:prstGeom prst="rect">
              <a:avLst/>
            </a:prstGeom>
          </p:spPr>
        </p:pic>
      </p:grpSp>
      <p:grpSp>
        <p:nvGrpSpPr>
          <p:cNvPr id="37" name="Grupo 36"/>
          <p:cNvGrpSpPr/>
          <p:nvPr/>
        </p:nvGrpSpPr>
        <p:grpSpPr>
          <a:xfrm>
            <a:off x="360027" y="5023908"/>
            <a:ext cx="6048154" cy="548692"/>
            <a:chOff x="363225" y="5148578"/>
            <a:chExt cx="6063113" cy="548692"/>
          </a:xfrm>
        </p:grpSpPr>
        <p:sp>
          <p:nvSpPr>
            <p:cNvPr id="34" name="Retângulo de cantos arredondados 33"/>
            <p:cNvSpPr/>
            <p:nvPr/>
          </p:nvSpPr>
          <p:spPr>
            <a:xfrm>
              <a:off x="363225" y="5148578"/>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Veja o vídeo!</a:t>
              </a:r>
            </a:p>
          </p:txBody>
        </p:sp>
        <p:pic>
          <p:nvPicPr>
            <p:cNvPr id="1036" name="Picture 12" descr="Blue Video Play Icon PNG Transparent Background, Free Download #8030 -  FreeIcons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835" t="5496" r="4274" b="2612"/>
            <a:stretch/>
          </p:blipFill>
          <p:spPr bwMode="auto">
            <a:xfrm>
              <a:off x="420276" y="5165512"/>
              <a:ext cx="632460" cy="531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upo 56"/>
          <p:cNvGrpSpPr/>
          <p:nvPr/>
        </p:nvGrpSpPr>
        <p:grpSpPr>
          <a:xfrm>
            <a:off x="371491" y="5659707"/>
            <a:ext cx="6036690" cy="548692"/>
            <a:chOff x="348266" y="5783476"/>
            <a:chExt cx="6063113" cy="548692"/>
          </a:xfrm>
        </p:grpSpPr>
        <p:sp>
          <p:nvSpPr>
            <p:cNvPr id="45" name="Retângulo de cantos arredondados 44"/>
            <p:cNvSpPr/>
            <p:nvPr/>
          </p:nvSpPr>
          <p:spPr>
            <a:xfrm>
              <a:off x="348266" y="5783476"/>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Subcategoria</a:t>
              </a:r>
            </a:p>
          </p:txBody>
        </p:sp>
        <p:pic>
          <p:nvPicPr>
            <p:cNvPr id="38" name="Imagem 37"/>
            <p:cNvPicPr>
              <a:picLocks noChangeAspect="1"/>
            </p:cNvPicPr>
            <p:nvPr/>
          </p:nvPicPr>
          <p:blipFill>
            <a:blip r:embed="rId15"/>
            <a:stretch>
              <a:fillRect/>
            </a:stretch>
          </p:blipFill>
          <p:spPr>
            <a:xfrm>
              <a:off x="409966" y="5815842"/>
              <a:ext cx="657365" cy="504056"/>
            </a:xfrm>
            <a:prstGeom prst="rect">
              <a:avLst/>
            </a:prstGeom>
          </p:spPr>
        </p:pic>
      </p:grpSp>
      <p:pic>
        <p:nvPicPr>
          <p:cNvPr id="41" name="Imagem 40"/>
          <p:cNvPicPr>
            <a:picLocks noChangeAspect="1"/>
          </p:cNvPicPr>
          <p:nvPr/>
        </p:nvPicPr>
        <p:blipFill>
          <a:blip r:embed="rId16"/>
          <a:stretch>
            <a:fillRect/>
          </a:stretch>
        </p:blipFill>
        <p:spPr>
          <a:xfrm>
            <a:off x="4569209" y="1063745"/>
            <a:ext cx="515975" cy="522741"/>
          </a:xfrm>
          <a:prstGeom prst="rect">
            <a:avLst/>
          </a:prstGeom>
        </p:spPr>
      </p:pic>
      <p:grpSp>
        <p:nvGrpSpPr>
          <p:cNvPr id="48" name="Grupo 47"/>
          <p:cNvGrpSpPr/>
          <p:nvPr/>
        </p:nvGrpSpPr>
        <p:grpSpPr>
          <a:xfrm>
            <a:off x="371491" y="6277092"/>
            <a:ext cx="6036690" cy="548692"/>
            <a:chOff x="348266" y="6407663"/>
            <a:chExt cx="6063113" cy="548692"/>
          </a:xfrm>
        </p:grpSpPr>
        <p:sp>
          <p:nvSpPr>
            <p:cNvPr id="53" name="Retângulo de cantos arredondados 52"/>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Assunto</a:t>
              </a:r>
              <a:endParaRPr lang="pt-BR" dirty="0"/>
            </a:p>
          </p:txBody>
        </p:sp>
        <p:pic>
          <p:nvPicPr>
            <p:cNvPr id="47" name="Imagem 46"/>
            <p:cNvPicPr>
              <a:picLocks noChangeAspect="1"/>
            </p:cNvPicPr>
            <p:nvPr/>
          </p:nvPicPr>
          <p:blipFill>
            <a:blip r:embed="rId17"/>
            <a:stretch>
              <a:fillRect/>
            </a:stretch>
          </p:blipFill>
          <p:spPr>
            <a:xfrm>
              <a:off x="420276" y="6427862"/>
              <a:ext cx="848484" cy="513707"/>
            </a:xfrm>
            <a:prstGeom prst="rect">
              <a:avLst/>
            </a:prstGeom>
          </p:spPr>
        </p:pic>
      </p:grpSp>
      <p:pic>
        <p:nvPicPr>
          <p:cNvPr id="51" name="Imagem 50"/>
          <p:cNvPicPr>
            <a:picLocks noChangeAspect="1"/>
          </p:cNvPicPr>
          <p:nvPr/>
        </p:nvPicPr>
        <p:blipFill>
          <a:blip r:embed="rId18"/>
          <a:stretch>
            <a:fillRect/>
          </a:stretch>
        </p:blipFill>
        <p:spPr>
          <a:xfrm>
            <a:off x="3680883" y="1063745"/>
            <a:ext cx="524519" cy="522741"/>
          </a:xfrm>
          <a:prstGeom prst="rect">
            <a:avLst/>
          </a:prstGeom>
        </p:spPr>
      </p:pic>
      <p:grpSp>
        <p:nvGrpSpPr>
          <p:cNvPr id="73" name="Grupo 72"/>
          <p:cNvGrpSpPr/>
          <p:nvPr/>
        </p:nvGrpSpPr>
        <p:grpSpPr>
          <a:xfrm>
            <a:off x="389625" y="8197808"/>
            <a:ext cx="2808917" cy="380115"/>
            <a:chOff x="345069" y="7031145"/>
            <a:chExt cx="3011924" cy="560962"/>
          </a:xfrm>
        </p:grpSpPr>
        <p:sp>
          <p:nvSpPr>
            <p:cNvPr id="74" name="Retângulo de cantos arredondados 73"/>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5" name="Retângulo de cantos arredondados 74"/>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Categoria</a:t>
              </a:r>
            </a:p>
          </p:txBody>
        </p:sp>
        <p:pic>
          <p:nvPicPr>
            <p:cNvPr id="76" name="Imagem 75"/>
            <p:cNvPicPr>
              <a:picLocks noChangeAspect="1"/>
            </p:cNvPicPr>
            <p:nvPr/>
          </p:nvPicPr>
          <p:blipFill>
            <a:blip r:embed="rId19"/>
            <a:stretch>
              <a:fillRect/>
            </a:stretch>
          </p:blipFill>
          <p:spPr>
            <a:xfrm>
              <a:off x="403795" y="7051410"/>
              <a:ext cx="512026" cy="528427"/>
            </a:xfrm>
            <a:prstGeom prst="rect">
              <a:avLst/>
            </a:prstGeom>
          </p:spPr>
        </p:pic>
      </p:grpSp>
      <p:grpSp>
        <p:nvGrpSpPr>
          <p:cNvPr id="77" name="Grupo 76"/>
          <p:cNvGrpSpPr/>
          <p:nvPr/>
        </p:nvGrpSpPr>
        <p:grpSpPr>
          <a:xfrm>
            <a:off x="3238461" y="8198600"/>
            <a:ext cx="3062325" cy="371010"/>
            <a:chOff x="294667" y="1095777"/>
            <a:chExt cx="3206342" cy="560962"/>
          </a:xfrm>
        </p:grpSpPr>
        <p:sp>
          <p:nvSpPr>
            <p:cNvPr id="78" name="Retângulo de cantos arredondados 77"/>
            <p:cNvSpPr/>
            <p:nvPr/>
          </p:nvSpPr>
          <p:spPr>
            <a:xfrm>
              <a:off x="294667" y="1108047"/>
              <a:ext cx="3206342"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9" name="Retângulo de cantos arredondados 78"/>
            <p:cNvSpPr/>
            <p:nvPr/>
          </p:nvSpPr>
          <p:spPr>
            <a:xfrm>
              <a:off x="1062116" y="1095777"/>
              <a:ext cx="2366884"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Subcategoria</a:t>
              </a:r>
              <a:endParaRPr lang="pt-BR" dirty="0"/>
            </a:p>
          </p:txBody>
        </p:sp>
        <p:pic>
          <p:nvPicPr>
            <p:cNvPr id="80" name="Imagem 79"/>
            <p:cNvPicPr>
              <a:picLocks noChangeAspect="1"/>
            </p:cNvPicPr>
            <p:nvPr/>
          </p:nvPicPr>
          <p:blipFill>
            <a:blip r:embed="rId15"/>
            <a:stretch>
              <a:fillRect/>
            </a:stretch>
          </p:blipFill>
          <p:spPr>
            <a:xfrm>
              <a:off x="349709" y="1123843"/>
              <a:ext cx="657365" cy="504056"/>
            </a:xfrm>
            <a:prstGeom prst="rect">
              <a:avLst/>
            </a:prstGeom>
          </p:spPr>
        </p:pic>
      </p:grpSp>
      <p:sp>
        <p:nvSpPr>
          <p:cNvPr id="58" name="Retângulo de cantos arredondados 57"/>
          <p:cNvSpPr/>
          <p:nvPr/>
        </p:nvSpPr>
        <p:spPr>
          <a:xfrm>
            <a:off x="355739" y="6931573"/>
            <a:ext cx="6052441"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Assunto</a:t>
            </a:r>
          </a:p>
        </p:txBody>
      </p:sp>
      <p:pic>
        <p:nvPicPr>
          <p:cNvPr id="42" name="Imagem 41"/>
          <p:cNvPicPr>
            <a:picLocks noChangeAspect="1"/>
          </p:cNvPicPr>
          <p:nvPr/>
        </p:nvPicPr>
        <p:blipFill>
          <a:blip r:embed="rId20"/>
          <a:stretch>
            <a:fillRect/>
          </a:stretch>
        </p:blipFill>
        <p:spPr>
          <a:xfrm>
            <a:off x="430815" y="6944141"/>
            <a:ext cx="660849" cy="504056"/>
          </a:xfrm>
          <a:prstGeom prst="rect">
            <a:avLst/>
          </a:prstGeom>
        </p:spPr>
      </p:pic>
      <p:grpSp>
        <p:nvGrpSpPr>
          <p:cNvPr id="2" name="Grupo 1"/>
          <p:cNvGrpSpPr/>
          <p:nvPr/>
        </p:nvGrpSpPr>
        <p:grpSpPr>
          <a:xfrm>
            <a:off x="378577" y="7574744"/>
            <a:ext cx="6029604" cy="548692"/>
            <a:chOff x="378577" y="7574744"/>
            <a:chExt cx="6029604" cy="548692"/>
          </a:xfrm>
        </p:grpSpPr>
        <p:sp>
          <p:nvSpPr>
            <p:cNvPr id="63" name="Retângulo de cantos arredondados 62"/>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55" name="Imagem 54"/>
            <p:cNvPicPr>
              <a:picLocks noChangeAspect="1"/>
            </p:cNvPicPr>
            <p:nvPr/>
          </p:nvPicPr>
          <p:blipFill>
            <a:blip r:embed="rId21"/>
            <a:stretch>
              <a:fillRect/>
            </a:stretch>
          </p:blipFill>
          <p:spPr>
            <a:xfrm>
              <a:off x="452700" y="7586053"/>
              <a:ext cx="806181" cy="525499"/>
            </a:xfrm>
            <a:prstGeom prst="rect">
              <a:avLst/>
            </a:prstGeom>
          </p:spPr>
        </p:pic>
      </p:grpSp>
      <p:grpSp>
        <p:nvGrpSpPr>
          <p:cNvPr id="50" name="Grupo 49"/>
          <p:cNvGrpSpPr/>
          <p:nvPr/>
        </p:nvGrpSpPr>
        <p:grpSpPr>
          <a:xfrm>
            <a:off x="369109" y="8660609"/>
            <a:ext cx="6054030" cy="569643"/>
            <a:chOff x="285728" y="1518382"/>
            <a:chExt cx="6239616" cy="569643"/>
          </a:xfrm>
        </p:grpSpPr>
        <p:sp>
          <p:nvSpPr>
            <p:cNvPr id="52" name="Retângulo de cantos arredondados 51"/>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54" name="Picture 6" descr="Examination And Approval Management Svg - Approval Management Icon Png ,  Transparent Cartoon - Jing.fm"/>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Cruz 55"/>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ruz 5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61" name="Retângulo 6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4"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6790131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5315815"/>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endParaRPr lang="pt-BR" sz="1400" dirty="0"/>
          </a:p>
        </p:txBody>
      </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2" name="Diagrama 31"/>
          <p:cNvGraphicFramePr/>
          <p:nvPr>
            <p:extLst>
              <p:ext uri="{D42A27DB-BD31-4B8C-83A1-F6EECF244321}">
                <p14:modId xmlns:p14="http://schemas.microsoft.com/office/powerpoint/2010/main" val="4146114474"/>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4" name="Grupo 33"/>
          <p:cNvGrpSpPr/>
          <p:nvPr/>
        </p:nvGrpSpPr>
        <p:grpSpPr>
          <a:xfrm>
            <a:off x="384069" y="1820113"/>
            <a:ext cx="6063113" cy="548692"/>
            <a:chOff x="363225" y="3870509"/>
            <a:chExt cx="6063113" cy="548692"/>
          </a:xfrm>
        </p:grpSpPr>
        <p:sp>
          <p:nvSpPr>
            <p:cNvPr id="35" name="Retângulo de cantos arredondados 34"/>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36" name="Picture 6" descr="ícone Livros Livre de Ravenna 3D Ico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tângulo 2"/>
          <p:cNvSpPr/>
          <p:nvPr/>
        </p:nvSpPr>
        <p:spPr>
          <a:xfrm>
            <a:off x="934489" y="2426471"/>
            <a:ext cx="5142540" cy="400110"/>
          </a:xfrm>
          <a:prstGeom prst="rect">
            <a:avLst/>
          </a:prstGeom>
        </p:spPr>
        <p:txBody>
          <a:bodyPr wrap="square">
            <a:spAutoFit/>
          </a:bodyPr>
          <a:lstStyle/>
          <a:p>
            <a:pPr fontAlgn="base"/>
            <a:r>
              <a:rPr lang="pt-BR" sz="2000" b="1" dirty="0" smtClean="0">
                <a:solidFill>
                  <a:srgbClr val="333333"/>
                </a:solidFill>
                <a:latin typeface="inherit"/>
              </a:rPr>
              <a:t>Título:</a:t>
            </a:r>
            <a:r>
              <a:rPr lang="pt-BR" dirty="0" smtClean="0">
                <a:solidFill>
                  <a:srgbClr val="333333"/>
                </a:solidFill>
                <a:latin typeface="Poppins"/>
              </a:rPr>
              <a:t> </a:t>
            </a:r>
            <a:r>
              <a:rPr lang="pt-BR" sz="1600" dirty="0">
                <a:solidFill>
                  <a:srgbClr val="333333"/>
                </a:solidFill>
                <a:latin typeface="Poppins"/>
              </a:rPr>
              <a:t>Arquitetura e Organização de Computadores</a:t>
            </a:r>
            <a:endParaRPr lang="pt-BR" sz="1600" b="0" i="0" dirty="0">
              <a:solidFill>
                <a:srgbClr val="333333"/>
              </a:solidFill>
              <a:effectLst/>
              <a:latin typeface="Poppins"/>
            </a:endParaRPr>
          </a:p>
        </p:txBody>
      </p:sp>
      <p:sp>
        <p:nvSpPr>
          <p:cNvPr id="4" name="Retângulo 3"/>
          <p:cNvSpPr/>
          <p:nvPr/>
        </p:nvSpPr>
        <p:spPr>
          <a:xfrm>
            <a:off x="3801766" y="3004099"/>
            <a:ext cx="2606415" cy="307777"/>
          </a:xfrm>
          <a:prstGeom prst="rect">
            <a:avLst/>
          </a:prstGeom>
        </p:spPr>
        <p:txBody>
          <a:bodyPr wrap="square">
            <a:spAutoFit/>
          </a:bodyPr>
          <a:lstStyle/>
          <a:p>
            <a:pPr fontAlgn="base"/>
            <a:r>
              <a:rPr lang="pt-BR" sz="1400" b="1" dirty="0" smtClean="0">
                <a:solidFill>
                  <a:srgbClr val="333333"/>
                </a:solidFill>
                <a:latin typeface="inherit"/>
              </a:rPr>
              <a:t>Autor:</a:t>
            </a:r>
            <a:r>
              <a:rPr lang="pt-BR" sz="1400" dirty="0">
                <a:solidFill>
                  <a:srgbClr val="333333"/>
                </a:solidFill>
                <a:latin typeface="Poppins"/>
              </a:rPr>
              <a:t> </a:t>
            </a:r>
            <a:r>
              <a:rPr lang="pt-BR" sz="1400" dirty="0"/>
              <a:t>William Stallings</a:t>
            </a:r>
            <a:endParaRPr lang="pt-BR" sz="1400" b="0" i="0" dirty="0">
              <a:solidFill>
                <a:srgbClr val="333333"/>
              </a:solidFill>
              <a:effectLst/>
              <a:latin typeface="Poppins"/>
            </a:endParaRPr>
          </a:p>
        </p:txBody>
      </p:sp>
      <p:sp>
        <p:nvSpPr>
          <p:cNvPr id="6" name="Retângulo 5"/>
          <p:cNvSpPr/>
          <p:nvPr/>
        </p:nvSpPr>
        <p:spPr>
          <a:xfrm>
            <a:off x="3802750" y="4138790"/>
            <a:ext cx="1576072" cy="307777"/>
          </a:xfrm>
          <a:prstGeom prst="rect">
            <a:avLst/>
          </a:prstGeom>
        </p:spPr>
        <p:txBody>
          <a:bodyPr wrap="none">
            <a:spAutoFit/>
          </a:bodyPr>
          <a:lstStyle/>
          <a:p>
            <a:pPr fontAlgn="base"/>
            <a:r>
              <a:rPr lang="pt-BR" sz="1400" b="1" dirty="0">
                <a:solidFill>
                  <a:srgbClr val="333333"/>
                </a:solidFill>
                <a:latin typeface="inherit"/>
              </a:rPr>
              <a:t>Data:</a:t>
            </a:r>
            <a:r>
              <a:rPr lang="pt-BR" sz="1400" dirty="0">
                <a:solidFill>
                  <a:srgbClr val="333333"/>
                </a:solidFill>
                <a:latin typeface="Poppins"/>
              </a:rPr>
              <a:t> </a:t>
            </a:r>
            <a:r>
              <a:rPr lang="pt-BR" sz="1400" dirty="0" smtClean="0">
                <a:solidFill>
                  <a:srgbClr val="333333"/>
                </a:solidFill>
                <a:latin typeface="Poppins"/>
              </a:rPr>
              <a:t>15/09/2017</a:t>
            </a:r>
            <a:endParaRPr lang="pt-BR" sz="1400" b="0" i="0" dirty="0">
              <a:solidFill>
                <a:srgbClr val="333333"/>
              </a:solidFill>
              <a:effectLst/>
              <a:latin typeface="Poppins"/>
            </a:endParaRPr>
          </a:p>
        </p:txBody>
      </p:sp>
      <p:sp>
        <p:nvSpPr>
          <p:cNvPr id="7" name="Retângulo 6"/>
          <p:cNvSpPr/>
          <p:nvPr/>
        </p:nvSpPr>
        <p:spPr>
          <a:xfrm>
            <a:off x="3797151" y="4634834"/>
            <a:ext cx="1880579" cy="307777"/>
          </a:xfrm>
          <a:prstGeom prst="rect">
            <a:avLst/>
          </a:prstGeom>
        </p:spPr>
        <p:txBody>
          <a:bodyPr wrap="none">
            <a:spAutoFit/>
          </a:bodyPr>
          <a:lstStyle/>
          <a:p>
            <a:r>
              <a:rPr lang="pt-BR" sz="1400" b="1" dirty="0">
                <a:solidFill>
                  <a:srgbClr val="333333"/>
                </a:solidFill>
                <a:latin typeface="Poppins"/>
              </a:rPr>
              <a:t>Tipo:</a:t>
            </a:r>
            <a:r>
              <a:rPr lang="pt-BR" sz="1400" dirty="0">
                <a:solidFill>
                  <a:srgbClr val="333333"/>
                </a:solidFill>
                <a:latin typeface="Poppins"/>
              </a:rPr>
              <a:t> </a:t>
            </a:r>
            <a:r>
              <a:rPr lang="pt-BR" sz="1400" dirty="0" smtClean="0">
                <a:solidFill>
                  <a:srgbClr val="333333"/>
                </a:solidFill>
                <a:latin typeface="Poppins"/>
              </a:rPr>
              <a:t>Livro impresso</a:t>
            </a:r>
            <a:r>
              <a:rPr lang="pt-BR" sz="1400" dirty="0">
                <a:solidFill>
                  <a:srgbClr val="333333"/>
                </a:solidFill>
                <a:latin typeface="Poppins"/>
              </a:rPr>
              <a:t> </a:t>
            </a:r>
            <a:endParaRPr lang="pt-BR" sz="1400" dirty="0"/>
          </a:p>
        </p:txBody>
      </p:sp>
      <p:sp>
        <p:nvSpPr>
          <p:cNvPr id="8" name="Retângulo 7"/>
          <p:cNvSpPr/>
          <p:nvPr/>
        </p:nvSpPr>
        <p:spPr>
          <a:xfrm>
            <a:off x="787792" y="7281178"/>
            <a:ext cx="5289237" cy="430887"/>
          </a:xfrm>
          <a:prstGeom prst="rect">
            <a:avLst/>
          </a:prstGeom>
        </p:spPr>
        <p:txBody>
          <a:bodyPr wrap="square">
            <a:spAutoFit/>
          </a:bodyPr>
          <a:lstStyle/>
          <a:p>
            <a:pPr algn="ctr"/>
            <a:r>
              <a:rPr lang="pt-BR" sz="1100" dirty="0">
                <a:latin typeface="Poppins"/>
              </a:rPr>
              <a:t>https://www.amazon.com.br/Arquitetura-organiza%C3%A7%C3%A3o-computadores-William-Stallings/dp/8543020530#detailBullets_feature_div</a:t>
            </a:r>
            <a:endParaRPr lang="pt-BR" sz="1100" dirty="0"/>
          </a:p>
        </p:txBody>
      </p:sp>
      <p:pic>
        <p:nvPicPr>
          <p:cNvPr id="9" name="Imagem 8"/>
          <p:cNvPicPr>
            <a:picLocks noChangeAspect="1"/>
          </p:cNvPicPr>
          <p:nvPr/>
        </p:nvPicPr>
        <p:blipFill>
          <a:blip r:embed="rId10"/>
          <a:stretch>
            <a:fillRect/>
          </a:stretch>
        </p:blipFill>
        <p:spPr>
          <a:xfrm>
            <a:off x="521431" y="2871268"/>
            <a:ext cx="3267609" cy="4365223"/>
          </a:xfrm>
          <a:prstGeom prst="rect">
            <a:avLst/>
          </a:prstGeom>
        </p:spPr>
      </p:pic>
      <p:sp>
        <p:nvSpPr>
          <p:cNvPr id="22"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82940322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101188</TotalTime>
  <Words>7179</Words>
  <Application>Microsoft Office PowerPoint</Application>
  <PresentationFormat>Papel A4 (210 x 297 mm)</PresentationFormat>
  <Paragraphs>1956</Paragraphs>
  <Slides>73</Slides>
  <Notes>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73</vt:i4>
      </vt:variant>
    </vt:vector>
  </HeadingPairs>
  <TitlesOfParts>
    <vt:vector size="78" baseType="lpstr">
      <vt:lpstr>Arial</vt:lpstr>
      <vt:lpstr>Calibri</vt:lpstr>
      <vt:lpstr>inherit</vt:lpstr>
      <vt:lpstr>Poppins</vt:lpstr>
      <vt:lpstr>Tema do Office</vt:lpstr>
      <vt:lpstr>Apresentação do PowerPoint</vt:lpstr>
      <vt:lpstr>Apresentação do PowerPoint</vt:lpstr>
      <vt:lpstr>Apresentação do PowerPoint</vt:lpstr>
      <vt:lpstr>Apresentação do PowerPoint</vt:lpstr>
      <vt:lpstr>Livro/Vídeo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Java</dc:title>
  <dc:creator>Estoque</dc:creator>
  <cp:lastModifiedBy>germany</cp:lastModifiedBy>
  <cp:revision>1775</cp:revision>
  <dcterms:created xsi:type="dcterms:W3CDTF">2017-12-01T19:46:48Z</dcterms:created>
  <dcterms:modified xsi:type="dcterms:W3CDTF">2021-04-11T15:59:27Z</dcterms:modified>
</cp:coreProperties>
</file>